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sldIdLst>
    <p:sldId id="256" r:id="rId2"/>
    <p:sldId id="258" r:id="rId3"/>
    <p:sldId id="261" r:id="rId4"/>
    <p:sldId id="259" r:id="rId5"/>
    <p:sldId id="260" r:id="rId6"/>
    <p:sldId id="265" r:id="rId7"/>
    <p:sldId id="277" r:id="rId8"/>
    <p:sldId id="263" r:id="rId9"/>
    <p:sldId id="272" r:id="rId10"/>
    <p:sldId id="262" r:id="rId11"/>
    <p:sldId id="280" r:id="rId12"/>
    <p:sldId id="264" r:id="rId13"/>
    <p:sldId id="274" r:id="rId14"/>
    <p:sldId id="279" r:id="rId15"/>
    <p:sldId id="267" r:id="rId16"/>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25" userDrawn="1">
          <p15:clr>
            <a:srgbClr val="A4A3A4"/>
          </p15:clr>
        </p15:guide>
        <p15:guide id="4" pos="73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FF8F"/>
    <a:srgbClr val="00E266"/>
    <a:srgbClr val="007635"/>
    <a:srgbClr val="E2E2E2"/>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2" autoAdjust="0"/>
    <p:restoredTop sz="94610"/>
  </p:normalViewPr>
  <p:slideViewPr>
    <p:cSldViewPr snapToGrid="0" snapToObjects="1">
      <p:cViewPr>
        <p:scale>
          <a:sx n="75" d="100"/>
          <a:sy n="75" d="100"/>
        </p:scale>
        <p:origin x="883" y="312"/>
      </p:cViewPr>
      <p:guideLst>
        <p:guide orient="horz" pos="2160"/>
        <p:guide pos="3840"/>
        <p:guide pos="325"/>
        <p:guide pos="7378"/>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0298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charset="0"/>
                <a:ea typeface="Segoe UI Light" charset="0"/>
                <a:cs typeface="Segoe UI Light"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charset="0"/>
                <a:ea typeface="Segoe UI Light" charset="0"/>
                <a:cs typeface="Segoe UI Light" charset="0"/>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charset="0"/>
                <a:ea typeface="Segoe UI Light" charset="0"/>
                <a:cs typeface="Segoe UI Light" charset="0"/>
              </a:defRPr>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6" name="矩形 5"/>
          <p:cNvSpPr/>
          <p:nvPr userDrawn="1"/>
        </p:nvSpPr>
        <p:spPr>
          <a:xfrm>
            <a:off x="2266664" y="1842151"/>
            <a:ext cx="7851003" cy="4143781"/>
          </a:xfrm>
          <a:prstGeom prst="rect">
            <a:avLst/>
          </a:prstGeom>
          <a:blipFill>
            <a:blip r:embed="rId2"/>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userDrawn="1"/>
        </p:nvGrpSpPr>
        <p:grpSpPr>
          <a:xfrm>
            <a:off x="2105973" y="3652950"/>
            <a:ext cx="8079458" cy="1235276"/>
            <a:chOff x="192505" y="2307657"/>
            <a:chExt cx="11819823" cy="2340546"/>
          </a:xfrm>
          <a:effectLst>
            <a:outerShdw blurRad="50800" dist="38100" dir="2700000" algn="tl" rotWithShape="0">
              <a:prstClr val="black">
                <a:alpha val="40000"/>
              </a:prstClr>
            </a:outerShdw>
          </a:effectLst>
        </p:grpSpPr>
        <p:sp>
          <p:nvSpPr>
            <p:cNvPr id="8" name="矩形 7"/>
            <p:cNvSpPr/>
            <p:nvPr/>
          </p:nvSpPr>
          <p:spPr>
            <a:xfrm>
              <a:off x="192505" y="2307657"/>
              <a:ext cx="11819823" cy="224268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6200000" flipH="1">
              <a:off x="22392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400000">
              <a:off x="1187445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91705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585"/>
            <a:r>
              <a:rPr lang="zh-CN" altLang="en-US" sz="1800" dirty="0">
                <a:solidFill>
                  <a:srgbClr val="FFFFFF"/>
                </a:solidFill>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585">
              <a:lnSpc>
                <a:spcPct val="130000"/>
              </a:lnSpc>
            </a:pPr>
            <a:r>
              <a:rPr lang="zh-CN" altLang="en-US" sz="1400" dirty="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行距</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背景图片出处</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声明</a:t>
            </a:r>
            <a:endParaRPr lang="en-US" altLang="zh-CN" sz="1400" dirty="0">
              <a:solidFill>
                <a:srgbClr val="FFFFFF"/>
              </a:solidFill>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zh-CN" altLang="en-US" sz="1400" dirty="0">
                <a:solidFill>
                  <a:srgbClr val="FFFFFF"/>
                </a:solidFill>
                <a:latin typeface="Segoe UI Light"/>
                <a:ea typeface="微软雅黑"/>
                <a:cs typeface="Segoe UI Light"/>
              </a:rPr>
              <a:t>英文 </a:t>
            </a:r>
            <a:r>
              <a:rPr lang="en-US" altLang="zh-CN" sz="1400">
                <a:solidFill>
                  <a:srgbClr val="FFFFFF"/>
                </a:solidFill>
                <a:latin typeface="Segoe UI Light" charset="0"/>
                <a:ea typeface="Segoe UI Light" charset="0"/>
                <a:cs typeface="Segoe UI Light" charset="0"/>
              </a:rPr>
              <a:t>Impact</a:t>
            </a:r>
            <a:endParaRPr lang="zh-CN" altLang="en-US" sz="1400" dirty="0">
              <a:solidFill>
                <a:srgbClr val="FFFFFF"/>
              </a:solidFill>
              <a:latin typeface="Segoe UI Light" charset="0"/>
              <a:ea typeface="Segoe UI Light" charset="0"/>
              <a:cs typeface="Segoe UI Light" charset="0"/>
            </a:endParaRPr>
          </a:p>
          <a:p>
            <a:pPr>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正文 </a:t>
            </a:r>
            <a:r>
              <a:rPr lang="en-US" altLang="zh-CN" sz="1400" dirty="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585"/>
            <a:r>
              <a:rPr kumimoji="1" lang="zh-CN" altLang="en-US" sz="1333" dirty="0">
                <a:solidFill>
                  <a:srgbClr val="000000"/>
                </a:solidFill>
                <a:latin typeface="Century Gothic"/>
                <a:ea typeface="微软雅黑" charset="0"/>
              </a:rPr>
              <a:t>点击</a:t>
            </a:r>
            <a:r>
              <a:rPr kumimoji="1" lang="en-US" altLang="zh-CN" sz="1333" dirty="0">
                <a:solidFill>
                  <a:srgbClr val="000000"/>
                </a:solidFill>
                <a:latin typeface="Segoe UI Light" charset="0"/>
                <a:ea typeface="Segoe UI Light" charset="0"/>
                <a:cs typeface="Segoe UI Light" charset="0"/>
              </a:rPr>
              <a:t>Logo</a:t>
            </a:r>
            <a:r>
              <a:rPr kumimoji="1" lang="zh-CN" altLang="en-US" sz="1333" dirty="0">
                <a:solidFill>
                  <a:srgbClr val="000000"/>
                </a:solidFill>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002904"/>
      </p:ext>
    </p:extLst>
  </p:cSld>
  <p:clrMap bg1="lt1" tx1="dk1" bg2="lt2" tx2="dk2" accent1="accent1" accent2="accent2" accent3="accent3" accent4="accent4" accent5="accent5" accent6="accent6" hlink="hlink" folHlink="folHlink"/>
  <p:sldLayoutIdLst>
    <p:sldLayoutId id="2147483678" r:id="rId1"/>
    <p:sldLayoutId id="2147483662" r:id="rId2"/>
    <p:sldLayoutId id="2147483664" r:id="rId3"/>
    <p:sldLayoutId id="2147483663"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197" y="397933"/>
            <a:ext cx="11485605" cy="6062134"/>
          </a:xfrm>
          <a:prstGeom prst="rect">
            <a:avLst/>
          </a:prstGeom>
          <a:blipFill>
            <a:blip r:embed="rId2"/>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组合 6"/>
          <p:cNvGrpSpPr/>
          <p:nvPr/>
        </p:nvGrpSpPr>
        <p:grpSpPr>
          <a:xfrm>
            <a:off x="192505" y="3555216"/>
            <a:ext cx="11819823" cy="1807144"/>
            <a:chOff x="192505" y="2307657"/>
            <a:chExt cx="11819823" cy="2340546"/>
          </a:xfrm>
          <a:effectLst>
            <a:outerShdw blurRad="50800" dist="38100" dir="2700000" algn="tl" rotWithShape="0">
              <a:prstClr val="black">
                <a:alpha val="40000"/>
              </a:prstClr>
            </a:outerShdw>
          </a:effectLst>
        </p:grpSpPr>
        <p:sp>
          <p:nvSpPr>
            <p:cNvPr id="3" name="矩形 2"/>
            <p:cNvSpPr/>
            <p:nvPr/>
          </p:nvSpPr>
          <p:spPr>
            <a:xfrm>
              <a:off x="192505" y="2307657"/>
              <a:ext cx="11819823" cy="224268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6200000" flipH="1">
              <a:off x="22392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5400000">
              <a:off x="1187445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椭圆 7"/>
          <p:cNvSpPr/>
          <p:nvPr/>
        </p:nvSpPr>
        <p:spPr>
          <a:xfrm>
            <a:off x="4694765" y="564993"/>
            <a:ext cx="2802467" cy="2802467"/>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 name="文本框 8"/>
          <p:cNvSpPr txBox="1"/>
          <p:nvPr/>
        </p:nvSpPr>
        <p:spPr>
          <a:xfrm>
            <a:off x="888495" y="3992305"/>
            <a:ext cx="10180992" cy="707886"/>
          </a:xfrm>
          <a:prstGeom prst="rect">
            <a:avLst/>
          </a:prstGeom>
          <a:noFill/>
        </p:spPr>
        <p:txBody>
          <a:bodyPr wrap="none" rtlCol="0">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基于</a:t>
            </a:r>
            <a:r>
              <a:rPr lang="en-US" altLang="zh-CN" sz="4000" b="1" dirty="0">
                <a:solidFill>
                  <a:schemeClr val="bg1"/>
                </a:solidFill>
                <a:latin typeface="微软雅黑" panose="020B0503020204020204" pitchFamily="34" charset="-122"/>
                <a:ea typeface="微软雅黑" panose="020B0503020204020204" pitchFamily="34" charset="-122"/>
              </a:rPr>
              <a:t>STM32</a:t>
            </a:r>
            <a:r>
              <a:rPr lang="zh-CN" altLang="zh-CN" sz="4000" b="1" dirty="0">
                <a:solidFill>
                  <a:schemeClr val="bg1"/>
                </a:solidFill>
                <a:latin typeface="微软雅黑" panose="020B0503020204020204" pitchFamily="34" charset="-122"/>
                <a:ea typeface="微软雅黑" panose="020B0503020204020204" pitchFamily="34" charset="-122"/>
              </a:rPr>
              <a:t>的智能健身握力计的设计及实现</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9021900" y="5365603"/>
            <a:ext cx="2236510" cy="707886"/>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指导老师：张大伟</a:t>
            </a:r>
            <a:endParaRPr lang="en-US" altLang="zh-CN" sz="2000" b="1" dirty="0">
              <a:solidFill>
                <a:schemeClr val="bg1"/>
              </a:solidFill>
              <a:latin typeface="微软雅黑" panose="020B0503020204020204" pitchFamily="34" charset="-122"/>
              <a:ea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rPr>
              <a:t>答辩人：李辉</a:t>
            </a:r>
          </a:p>
        </p:txBody>
      </p:sp>
    </p:spTree>
    <p:extLst>
      <p:ext uri="{BB962C8B-B14F-4D97-AF65-F5344CB8AC3E}">
        <p14:creationId xmlns:p14="http://schemas.microsoft.com/office/powerpoint/2010/main" val="1681692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197" y="397933"/>
            <a:ext cx="11485605" cy="6062134"/>
          </a:xfrm>
          <a:prstGeom prst="rect">
            <a:avLst/>
          </a:prstGeom>
          <a:blipFill>
            <a:blip r:embed="rId2"/>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814320" y="1879600"/>
            <a:ext cx="6969760" cy="3515359"/>
          </a:xfrm>
          <a:prstGeom prst="ellipse">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 name="文本框 3"/>
          <p:cNvSpPr txBox="1"/>
          <p:nvPr/>
        </p:nvSpPr>
        <p:spPr>
          <a:xfrm>
            <a:off x="4618669" y="2505669"/>
            <a:ext cx="2954655" cy="923330"/>
          </a:xfrm>
          <a:prstGeom prst="rect">
            <a:avLst/>
          </a:prstGeom>
          <a:noFill/>
        </p:spPr>
        <p:txBody>
          <a:bodyPr wrap="none" rtlCol="0">
            <a:spAutoFit/>
          </a:bodyPr>
          <a:lstStyle/>
          <a:p>
            <a:r>
              <a:rPr lang="zh-CN" altLang="en-US" sz="5400" b="1" dirty="0">
                <a:solidFill>
                  <a:schemeClr val="bg1"/>
                </a:solidFill>
                <a:latin typeface="Impact" panose="020B0806030902050204" pitchFamily="34" charset="0"/>
              </a:rPr>
              <a:t>第四部分</a:t>
            </a:r>
          </a:p>
        </p:txBody>
      </p:sp>
      <p:sp>
        <p:nvSpPr>
          <p:cNvPr id="5" name="文本框 4"/>
          <p:cNvSpPr txBox="1"/>
          <p:nvPr/>
        </p:nvSpPr>
        <p:spPr>
          <a:xfrm>
            <a:off x="3129571" y="3428999"/>
            <a:ext cx="9395338" cy="923330"/>
          </a:xfrm>
          <a:prstGeom prst="rect">
            <a:avLst/>
          </a:prstGeom>
          <a:noFill/>
        </p:spPr>
        <p:txBody>
          <a:bodyPr wrap="square" rtlCol="0">
            <a:spAutoFit/>
          </a:bodyPr>
          <a:lstStyle>
            <a:defPPr>
              <a:defRPr lang="zh-CN"/>
            </a:defPPr>
            <a:lvl1pPr>
              <a:defRPr sz="5400" b="1">
                <a:solidFill>
                  <a:schemeClr val="bg1"/>
                </a:solidFill>
                <a:latin typeface="Impact" panose="020B0806030902050204" pitchFamily="34" charset="0"/>
              </a:defRPr>
            </a:lvl1pPr>
          </a:lstStyle>
          <a:p>
            <a:r>
              <a:rPr lang="zh-CN" altLang="en-US" dirty="0"/>
              <a:t>研究内容及实现技术</a:t>
            </a:r>
          </a:p>
        </p:txBody>
      </p:sp>
      <p:cxnSp>
        <p:nvCxnSpPr>
          <p:cNvPr id="7" name="直接连接符 6"/>
          <p:cNvCxnSpPr/>
          <p:nvPr/>
        </p:nvCxnSpPr>
        <p:spPr>
          <a:xfrm>
            <a:off x="4711700" y="3428999"/>
            <a:ext cx="2755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7393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7777" y="397933"/>
            <a:ext cx="11485605" cy="6062134"/>
          </a:xfrm>
          <a:prstGeom prst="rect">
            <a:avLst/>
          </a:prstGeom>
          <a:solidFill>
            <a:srgbClr val="E2E2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92505" y="558016"/>
            <a:ext cx="11819823" cy="686584"/>
            <a:chOff x="192505" y="2307657"/>
            <a:chExt cx="11819823" cy="2340546"/>
          </a:xfrm>
          <a:effectLst>
            <a:outerShdw blurRad="50800" dist="38100" dir="2700000" algn="tl" rotWithShape="0">
              <a:prstClr val="black">
                <a:alpha val="40000"/>
              </a:prstClr>
            </a:outerShdw>
          </a:effectLst>
        </p:grpSpPr>
        <p:sp>
          <p:nvSpPr>
            <p:cNvPr id="7" name="矩形 6"/>
            <p:cNvSpPr/>
            <p:nvPr/>
          </p:nvSpPr>
          <p:spPr>
            <a:xfrm>
              <a:off x="192505" y="2307657"/>
              <a:ext cx="11819823" cy="224268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6200000" flipH="1">
              <a:off x="22392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5400000">
              <a:off x="1187445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98389" y="594566"/>
            <a:ext cx="4645824" cy="1077218"/>
          </a:xfrm>
          <a:prstGeom prst="rect">
            <a:avLst/>
          </a:prstGeom>
          <a:noFill/>
        </p:spPr>
        <p:txBody>
          <a:bodyPr wrap="none" rtlCol="0">
            <a:spAutoFit/>
          </a:bodyPr>
          <a:lstStyle/>
          <a:p>
            <a:r>
              <a:rPr lang="en-US" altLang="zh-CN" sz="3200" b="1" dirty="0">
                <a:solidFill>
                  <a:schemeClr val="bg1"/>
                </a:solidFill>
              </a:rPr>
              <a:t>04 |</a:t>
            </a:r>
            <a:r>
              <a:rPr lang="zh-CN" altLang="en-US" sz="3200" b="1" dirty="0">
                <a:solidFill>
                  <a:schemeClr val="bg1"/>
                </a:solidFill>
              </a:rPr>
              <a:t>研究内容及实现技术</a:t>
            </a:r>
          </a:p>
          <a:p>
            <a:endParaRPr lang="zh-CN" altLang="en-US" sz="3200" b="1" dirty="0">
              <a:solidFill>
                <a:schemeClr val="bg1"/>
              </a:solidFill>
            </a:endParaRPr>
          </a:p>
        </p:txBody>
      </p:sp>
      <p:sp>
        <p:nvSpPr>
          <p:cNvPr id="16" name="矩形 15"/>
          <p:cNvSpPr/>
          <p:nvPr/>
        </p:nvSpPr>
        <p:spPr>
          <a:xfrm>
            <a:off x="1273393" y="1438974"/>
            <a:ext cx="4148793" cy="4867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446555" y="1438974"/>
            <a:ext cx="3760966" cy="417358"/>
          </a:xfrm>
          <a:prstGeom prst="rect">
            <a:avLst/>
          </a:prstGeom>
        </p:spPr>
        <p:txBody>
          <a:bodyPr wrap="none">
            <a:spAutoFit/>
          </a:bodyPr>
          <a:lstStyle/>
          <a:p>
            <a:pPr lvl="0">
              <a:lnSpc>
                <a:spcPct val="130000"/>
              </a:lnSpc>
            </a:pPr>
            <a:r>
              <a:rPr lang="en-US" altLang="zh-CN" b="1" dirty="0">
                <a:solidFill>
                  <a:schemeClr val="bg1"/>
                </a:solidFill>
              </a:rPr>
              <a:t>STM32</a:t>
            </a:r>
            <a:r>
              <a:rPr lang="zh-CN" altLang="en-US" b="1" dirty="0">
                <a:solidFill>
                  <a:schemeClr val="bg1"/>
                </a:solidFill>
              </a:rPr>
              <a:t>单片机的控制与硬件的链接</a:t>
            </a:r>
            <a:endParaRPr lang="en-US" altLang="zh-CN" b="1" dirty="0">
              <a:solidFill>
                <a:schemeClr val="bg1"/>
              </a:solidFill>
            </a:endParaRPr>
          </a:p>
        </p:txBody>
      </p:sp>
      <p:sp>
        <p:nvSpPr>
          <p:cNvPr id="19" name="矩形 55"/>
          <p:cNvSpPr/>
          <p:nvPr/>
        </p:nvSpPr>
        <p:spPr>
          <a:xfrm>
            <a:off x="1724530" y="2067959"/>
            <a:ext cx="9194078" cy="1289889"/>
          </a:xfrm>
          <a:prstGeom prst="rect">
            <a:avLst/>
          </a:prstGeom>
        </p:spPr>
        <p:txBody>
          <a:bodyPr wrap="square" lIns="91424" tIns="45712" rIns="91424" bIns="45712">
            <a:spAutoFit/>
          </a:bodyPr>
          <a:lstStyle/>
          <a:p>
            <a:pPr marL="285750" indent="-285750">
              <a:lnSpc>
                <a:spcPct val="150000"/>
              </a:lnSpc>
              <a:spcBef>
                <a:spcPts val="600"/>
              </a:spcBef>
              <a:buFont typeface="Arial" panose="020B0604020202020204" pitchFamily="34" charset="0"/>
              <a:buChar char="•"/>
            </a:pPr>
            <a:r>
              <a:rPr lang="zh-CN" altLang="zh-CN" dirty="0"/>
              <a:t>依托于单片机的控制原理，设计控制程序和相关电路，实现对</a:t>
            </a:r>
            <a:r>
              <a:rPr lang="en-US" altLang="zh-CN" dirty="0"/>
              <a:t> AD </a:t>
            </a:r>
            <a:r>
              <a:rPr lang="zh-CN" altLang="zh-CN" dirty="0"/>
              <a:t>转换电路和液晶显示器的控制，使之能够基本实现对压力的测量和显示。整体设计的关键部分有两点：</a:t>
            </a:r>
            <a:r>
              <a:rPr lang="en-US" altLang="zh-CN" dirty="0"/>
              <a:t> 1.</a:t>
            </a:r>
            <a:r>
              <a:rPr lang="zh-CN" altLang="zh-CN" dirty="0"/>
              <a:t>对传感器输入模拟信号的放大与转换。</a:t>
            </a:r>
            <a:r>
              <a:rPr lang="en-US" altLang="zh-CN" dirty="0"/>
              <a:t> 2.</a:t>
            </a:r>
            <a:r>
              <a:rPr lang="zh-CN" altLang="zh-CN" dirty="0"/>
              <a:t>对液晶显示电路的控制。</a:t>
            </a:r>
            <a:r>
              <a:rPr lang="en-US" altLang="zh-CN" dirty="0"/>
              <a:t>3.stm32</a:t>
            </a:r>
            <a:r>
              <a:rPr lang="zh-CN" altLang="zh-CN" dirty="0"/>
              <a:t>单片机的接入</a:t>
            </a:r>
            <a:r>
              <a:rPr lang="zh-CN" altLang="en-US" dirty="0"/>
              <a:t>。</a:t>
            </a:r>
            <a:endParaRPr lang="en-US" altLang="zh-CN" sz="1400" dirty="0">
              <a:solidFill>
                <a:srgbClr val="404040"/>
              </a:solidFill>
              <a:latin typeface="+mj-ea"/>
            </a:endParaRPr>
          </a:p>
        </p:txBody>
      </p:sp>
      <p:sp>
        <p:nvSpPr>
          <p:cNvPr id="20" name="矩形 19"/>
          <p:cNvSpPr/>
          <p:nvPr/>
        </p:nvSpPr>
        <p:spPr>
          <a:xfrm>
            <a:off x="1273394" y="3579808"/>
            <a:ext cx="4148792" cy="4867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446555" y="3589968"/>
            <a:ext cx="2723823" cy="417358"/>
          </a:xfrm>
          <a:prstGeom prst="rect">
            <a:avLst/>
          </a:prstGeom>
        </p:spPr>
        <p:txBody>
          <a:bodyPr wrap="none">
            <a:spAutoFit/>
          </a:bodyPr>
          <a:lstStyle/>
          <a:p>
            <a:pPr lvl="0">
              <a:lnSpc>
                <a:spcPct val="130000"/>
              </a:lnSpc>
            </a:pPr>
            <a:r>
              <a:rPr lang="zh-CN" altLang="en-US" b="1" dirty="0">
                <a:solidFill>
                  <a:schemeClr val="bg1"/>
                </a:solidFill>
              </a:rPr>
              <a:t>压力传感器的控制与应用</a:t>
            </a:r>
            <a:endParaRPr lang="en-US" altLang="zh-CN" b="1" dirty="0">
              <a:solidFill>
                <a:schemeClr val="bg1"/>
              </a:solidFill>
            </a:endParaRPr>
          </a:p>
        </p:txBody>
      </p:sp>
      <p:sp>
        <p:nvSpPr>
          <p:cNvPr id="22" name="矩形 55"/>
          <p:cNvSpPr/>
          <p:nvPr/>
        </p:nvSpPr>
        <p:spPr>
          <a:xfrm>
            <a:off x="1724529" y="4107193"/>
            <a:ext cx="6433951" cy="2120885"/>
          </a:xfrm>
          <a:prstGeom prst="rect">
            <a:avLst/>
          </a:prstGeom>
        </p:spPr>
        <p:txBody>
          <a:bodyPr wrap="square" lIns="91424" tIns="45712" rIns="91424" bIns="45712">
            <a:spAutoFit/>
          </a:bodyPr>
          <a:lstStyle/>
          <a:p>
            <a:pPr marL="285750" indent="-285750">
              <a:lnSpc>
                <a:spcPct val="150000"/>
              </a:lnSpc>
              <a:spcBef>
                <a:spcPts val="600"/>
              </a:spcBef>
              <a:buFont typeface="Arial" panose="020B0604020202020204" pitchFamily="34" charset="0"/>
              <a:buChar char="•"/>
            </a:pPr>
            <a:r>
              <a:rPr lang="zh-CN" altLang="zh-CN" dirty="0"/>
              <a:t>压力传感器又叫电阻应变式传感器，隶属于称重传感器系列，是一种将物理信号转变为可测量的电信号输出的装置，它使用两个拉力传递部分传力，在其结构中含有力敏器件和两个拉力传递部分，在力敏器件中含有压电片、压电片垫片，后者含有基板部分和边缘传力部分。</a:t>
            </a:r>
            <a:endParaRPr lang="en-US" altLang="zh-CN" sz="1400" dirty="0">
              <a:solidFill>
                <a:srgbClr val="404040"/>
              </a:solidFill>
              <a:latin typeface="+mj-ea"/>
            </a:endParaRPr>
          </a:p>
        </p:txBody>
      </p:sp>
    </p:spTree>
    <p:extLst>
      <p:ext uri="{BB962C8B-B14F-4D97-AF65-F5344CB8AC3E}">
        <p14:creationId xmlns:p14="http://schemas.microsoft.com/office/powerpoint/2010/main" val="2580747301"/>
      </p:ext>
    </p:extLst>
  </p:cSld>
  <p:clrMapOvr>
    <a:masterClrMapping/>
  </p:clrMapOvr>
  <p:transition spd="med">
    <p:pull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197" y="397933"/>
            <a:ext cx="11485605" cy="6062134"/>
          </a:xfrm>
          <a:prstGeom prst="rect">
            <a:avLst/>
          </a:prstGeom>
          <a:blipFill>
            <a:blip r:embed="rId2"/>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403600" y="1584960"/>
            <a:ext cx="5577840" cy="3799840"/>
          </a:xfrm>
          <a:prstGeom prst="ellipse">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 name="文本框 3"/>
          <p:cNvSpPr txBox="1"/>
          <p:nvPr/>
        </p:nvSpPr>
        <p:spPr>
          <a:xfrm>
            <a:off x="4618669" y="2505669"/>
            <a:ext cx="2954655" cy="923330"/>
          </a:xfrm>
          <a:prstGeom prst="rect">
            <a:avLst/>
          </a:prstGeom>
          <a:noFill/>
        </p:spPr>
        <p:txBody>
          <a:bodyPr wrap="none" rtlCol="0">
            <a:spAutoFit/>
          </a:bodyPr>
          <a:lstStyle/>
          <a:p>
            <a:r>
              <a:rPr lang="zh-CN" altLang="en-US" sz="5400" b="1" dirty="0">
                <a:solidFill>
                  <a:schemeClr val="bg1"/>
                </a:solidFill>
                <a:latin typeface="Impact" panose="020B0806030902050204" pitchFamily="34" charset="0"/>
              </a:rPr>
              <a:t>第五部分</a:t>
            </a:r>
          </a:p>
        </p:txBody>
      </p:sp>
      <p:sp>
        <p:nvSpPr>
          <p:cNvPr id="5" name="文本框 4"/>
          <p:cNvSpPr txBox="1"/>
          <p:nvPr/>
        </p:nvSpPr>
        <p:spPr>
          <a:xfrm>
            <a:off x="3785849" y="3428999"/>
            <a:ext cx="6697788" cy="923330"/>
          </a:xfrm>
          <a:prstGeom prst="rect">
            <a:avLst/>
          </a:prstGeom>
          <a:noFill/>
        </p:spPr>
        <p:txBody>
          <a:bodyPr wrap="none" rtlCol="0">
            <a:spAutoFit/>
          </a:bodyPr>
          <a:lstStyle>
            <a:defPPr>
              <a:defRPr lang="zh-CN"/>
            </a:defPPr>
            <a:lvl1pPr>
              <a:defRPr sz="5400" b="1">
                <a:solidFill>
                  <a:schemeClr val="bg1"/>
                </a:solidFill>
                <a:latin typeface="Impact" panose="020B0806030902050204" pitchFamily="34" charset="0"/>
              </a:defRPr>
            </a:lvl1pPr>
          </a:lstStyle>
          <a:p>
            <a:r>
              <a:rPr lang="zh-CN" altLang="en-US" dirty="0"/>
              <a:t>问题总结及计划</a:t>
            </a:r>
          </a:p>
        </p:txBody>
      </p:sp>
      <p:cxnSp>
        <p:nvCxnSpPr>
          <p:cNvPr id="7" name="直接连接符 6"/>
          <p:cNvCxnSpPr/>
          <p:nvPr/>
        </p:nvCxnSpPr>
        <p:spPr>
          <a:xfrm>
            <a:off x="4711700" y="3428999"/>
            <a:ext cx="2755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5815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3197" y="397933"/>
            <a:ext cx="11485605" cy="6062134"/>
          </a:xfrm>
          <a:prstGeom prst="rect">
            <a:avLst/>
          </a:prstGeom>
          <a:solidFill>
            <a:srgbClr val="E2E2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92505" y="558016"/>
            <a:ext cx="11819823" cy="686584"/>
            <a:chOff x="192505" y="2307657"/>
            <a:chExt cx="11819823" cy="2340546"/>
          </a:xfrm>
          <a:effectLst>
            <a:outerShdw blurRad="50800" dist="38100" dir="2700000" algn="tl" rotWithShape="0">
              <a:prstClr val="black">
                <a:alpha val="40000"/>
              </a:prstClr>
            </a:outerShdw>
          </a:effectLst>
        </p:grpSpPr>
        <p:sp>
          <p:nvSpPr>
            <p:cNvPr id="7" name="矩形 6"/>
            <p:cNvSpPr/>
            <p:nvPr/>
          </p:nvSpPr>
          <p:spPr>
            <a:xfrm>
              <a:off x="192505" y="2307657"/>
              <a:ext cx="11819823" cy="224268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6200000" flipH="1">
              <a:off x="22392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5400000">
              <a:off x="1187445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8389" y="594566"/>
            <a:ext cx="3825086" cy="1077218"/>
          </a:xfrm>
          <a:prstGeom prst="rect">
            <a:avLst/>
          </a:prstGeom>
          <a:noFill/>
        </p:spPr>
        <p:txBody>
          <a:bodyPr wrap="none" rtlCol="0">
            <a:spAutoFit/>
          </a:bodyPr>
          <a:lstStyle/>
          <a:p>
            <a:r>
              <a:rPr lang="en-US" altLang="zh-CN" sz="3200" b="1" dirty="0">
                <a:solidFill>
                  <a:schemeClr val="bg1"/>
                </a:solidFill>
              </a:rPr>
              <a:t>05 |</a:t>
            </a:r>
            <a:r>
              <a:rPr lang="zh-CN" altLang="en-US" sz="3200" b="1" dirty="0">
                <a:solidFill>
                  <a:schemeClr val="bg1"/>
                </a:solidFill>
              </a:rPr>
              <a:t>问题总结及计划</a:t>
            </a:r>
          </a:p>
          <a:p>
            <a:endParaRPr lang="zh-CN" altLang="en-US" sz="3200" b="1" dirty="0">
              <a:solidFill>
                <a:schemeClr val="bg1"/>
              </a:solidFill>
            </a:endParaRPr>
          </a:p>
        </p:txBody>
      </p:sp>
      <p:sp>
        <p:nvSpPr>
          <p:cNvPr id="11" name="五边形 10"/>
          <p:cNvSpPr/>
          <p:nvPr/>
        </p:nvSpPr>
        <p:spPr>
          <a:xfrm>
            <a:off x="994707" y="2464210"/>
            <a:ext cx="10233587" cy="5334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12" name="燕尾形 11"/>
          <p:cNvSpPr/>
          <p:nvPr/>
        </p:nvSpPr>
        <p:spPr>
          <a:xfrm>
            <a:off x="994707" y="3178400"/>
            <a:ext cx="2946400" cy="3056965"/>
          </a:xfrm>
          <a:prstGeom prst="chevron">
            <a:avLst>
              <a:gd name="adj" fmla="val 23276"/>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cs typeface="+mn-ea"/>
              <a:sym typeface="+mn-lt"/>
            </a:endParaRPr>
          </a:p>
        </p:txBody>
      </p:sp>
      <p:sp>
        <p:nvSpPr>
          <p:cNvPr id="13" name="燕尾形 12"/>
          <p:cNvSpPr/>
          <p:nvPr/>
        </p:nvSpPr>
        <p:spPr>
          <a:xfrm>
            <a:off x="3463096" y="3178400"/>
            <a:ext cx="2946400" cy="3056965"/>
          </a:xfrm>
          <a:prstGeom prst="chevron">
            <a:avLst>
              <a:gd name="adj" fmla="val 2327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cs typeface="+mn-ea"/>
              <a:sym typeface="+mn-lt"/>
            </a:endParaRPr>
          </a:p>
        </p:txBody>
      </p:sp>
      <p:sp>
        <p:nvSpPr>
          <p:cNvPr id="14" name="燕尾形 13"/>
          <p:cNvSpPr/>
          <p:nvPr/>
        </p:nvSpPr>
        <p:spPr>
          <a:xfrm>
            <a:off x="5931485" y="3178400"/>
            <a:ext cx="2946400" cy="3056965"/>
          </a:xfrm>
          <a:prstGeom prst="chevron">
            <a:avLst>
              <a:gd name="adj" fmla="val 23276"/>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cs typeface="+mn-ea"/>
              <a:sym typeface="+mn-lt"/>
            </a:endParaRPr>
          </a:p>
        </p:txBody>
      </p:sp>
      <p:sp>
        <p:nvSpPr>
          <p:cNvPr id="15" name="燕尾形 14"/>
          <p:cNvSpPr/>
          <p:nvPr/>
        </p:nvSpPr>
        <p:spPr>
          <a:xfrm>
            <a:off x="8399875" y="3178400"/>
            <a:ext cx="2946400" cy="3056965"/>
          </a:xfrm>
          <a:prstGeom prst="chevron">
            <a:avLst>
              <a:gd name="adj" fmla="val 2327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cs typeface="+mn-ea"/>
              <a:sym typeface="+mn-lt"/>
            </a:endParaRPr>
          </a:p>
        </p:txBody>
      </p:sp>
      <p:sp>
        <p:nvSpPr>
          <p:cNvPr id="16" name="文本框 15"/>
          <p:cNvSpPr txBox="1"/>
          <p:nvPr/>
        </p:nvSpPr>
        <p:spPr>
          <a:xfrm>
            <a:off x="1064036" y="2464210"/>
            <a:ext cx="1826141" cy="584775"/>
          </a:xfrm>
          <a:prstGeom prst="rect">
            <a:avLst/>
          </a:prstGeom>
          <a:noFill/>
        </p:spPr>
        <p:txBody>
          <a:bodyPr wrap="none" rtlCol="0">
            <a:spAutoFit/>
          </a:bodyPr>
          <a:lstStyle/>
          <a:p>
            <a:pPr algn="ctr"/>
            <a:r>
              <a:rPr lang="zh-CN" altLang="en-US" sz="3200" dirty="0">
                <a:solidFill>
                  <a:schemeClr val="bg1"/>
                </a:solidFill>
                <a:cs typeface="+mn-ea"/>
                <a:sym typeface="+mn-lt"/>
              </a:rPr>
              <a:t>查阅资料</a:t>
            </a:r>
          </a:p>
        </p:txBody>
      </p:sp>
      <p:sp>
        <p:nvSpPr>
          <p:cNvPr id="17" name="文本框 16"/>
          <p:cNvSpPr txBox="1"/>
          <p:nvPr/>
        </p:nvSpPr>
        <p:spPr>
          <a:xfrm>
            <a:off x="3728015" y="2464210"/>
            <a:ext cx="1826141" cy="584775"/>
          </a:xfrm>
          <a:prstGeom prst="rect">
            <a:avLst/>
          </a:prstGeom>
          <a:noFill/>
        </p:spPr>
        <p:txBody>
          <a:bodyPr wrap="none" rtlCol="0">
            <a:spAutoFit/>
          </a:bodyPr>
          <a:lstStyle/>
          <a:p>
            <a:pPr algn="ctr"/>
            <a:r>
              <a:rPr lang="zh-CN" altLang="en-US" sz="3200" dirty="0">
                <a:solidFill>
                  <a:schemeClr val="bg1"/>
                </a:solidFill>
                <a:cs typeface="+mn-ea"/>
                <a:sym typeface="+mn-lt"/>
              </a:rPr>
              <a:t>自己琢磨</a:t>
            </a:r>
          </a:p>
        </p:txBody>
      </p:sp>
      <p:sp>
        <p:nvSpPr>
          <p:cNvPr id="18" name="文本框 17"/>
          <p:cNvSpPr txBox="1"/>
          <p:nvPr/>
        </p:nvSpPr>
        <p:spPr>
          <a:xfrm>
            <a:off x="6262201" y="2464210"/>
            <a:ext cx="1826141" cy="584775"/>
          </a:xfrm>
          <a:prstGeom prst="rect">
            <a:avLst/>
          </a:prstGeom>
          <a:noFill/>
        </p:spPr>
        <p:txBody>
          <a:bodyPr wrap="none" rtlCol="0">
            <a:spAutoFit/>
          </a:bodyPr>
          <a:lstStyle/>
          <a:p>
            <a:pPr algn="ctr"/>
            <a:r>
              <a:rPr lang="zh-CN" altLang="en-US" sz="3200" dirty="0">
                <a:solidFill>
                  <a:schemeClr val="bg1"/>
                </a:solidFill>
                <a:cs typeface="+mn-ea"/>
                <a:sym typeface="+mn-lt"/>
              </a:rPr>
              <a:t>询问老师</a:t>
            </a:r>
          </a:p>
        </p:txBody>
      </p:sp>
      <p:sp>
        <p:nvSpPr>
          <p:cNvPr id="19" name="文本框 18"/>
          <p:cNvSpPr txBox="1"/>
          <p:nvPr/>
        </p:nvSpPr>
        <p:spPr>
          <a:xfrm>
            <a:off x="8538352" y="2464210"/>
            <a:ext cx="1826141" cy="584775"/>
          </a:xfrm>
          <a:prstGeom prst="rect">
            <a:avLst/>
          </a:prstGeom>
          <a:noFill/>
        </p:spPr>
        <p:txBody>
          <a:bodyPr wrap="none" rtlCol="0">
            <a:spAutoFit/>
          </a:bodyPr>
          <a:lstStyle/>
          <a:p>
            <a:pPr algn="ctr"/>
            <a:r>
              <a:rPr lang="zh-CN" altLang="en-US" sz="3200" dirty="0">
                <a:solidFill>
                  <a:schemeClr val="bg1"/>
                </a:solidFill>
                <a:cs typeface="+mn-ea"/>
                <a:sym typeface="+mn-lt"/>
              </a:rPr>
              <a:t>完成课题</a:t>
            </a:r>
          </a:p>
        </p:txBody>
      </p:sp>
      <p:sp>
        <p:nvSpPr>
          <p:cNvPr id="20" name="矩形 19"/>
          <p:cNvSpPr/>
          <p:nvPr/>
        </p:nvSpPr>
        <p:spPr>
          <a:xfrm>
            <a:off x="994707" y="1409504"/>
            <a:ext cx="10233587" cy="866456"/>
          </a:xfrm>
          <a:prstGeom prst="rect">
            <a:avLst/>
          </a:prstGeom>
        </p:spPr>
        <p:txBody>
          <a:bodyPr wrap="square">
            <a:spAutoFit/>
          </a:bodyPr>
          <a:lstStyle/>
          <a:p>
            <a:pPr>
              <a:lnSpc>
                <a:spcPct val="130000"/>
              </a:lnSpc>
            </a:pPr>
            <a:r>
              <a:rPr lang="en-US" altLang="zh-CN" sz="1333" dirty="0">
                <a:solidFill>
                  <a:schemeClr val="tx1">
                    <a:lumMod val="95000"/>
                    <a:lumOff val="5000"/>
                  </a:schemeClr>
                </a:solidFill>
                <a:cs typeface="+mn-ea"/>
                <a:sym typeface="+mn-lt"/>
              </a:rPr>
              <a:t>	</a:t>
            </a:r>
            <a:r>
              <a:rPr lang="zh-CN" altLang="en-US" sz="1333" dirty="0">
                <a:solidFill>
                  <a:schemeClr val="tx1">
                    <a:lumMod val="95000"/>
                    <a:lumOff val="5000"/>
                  </a:schemeClr>
                </a:solidFill>
                <a:cs typeface="+mn-ea"/>
                <a:sym typeface="+mn-lt"/>
              </a:rPr>
              <a:t>首先分析问题，无非就是没有模板可以参考，所以自己必须查阅大量相关的资料，了解完成课题所需的知识，正所谓知己知彼才能百战不殆。其次还要想清楚自身的优缺点，知道自己能干什么，不能干什么，比如我可以写代码，我可以弄懂板子，但是怎么结合成为课题所需，这是需要向老师请教的问题。最后综合一切我所准备的东西，来完成这个课题。</a:t>
            </a:r>
          </a:p>
        </p:txBody>
      </p:sp>
      <p:sp>
        <p:nvSpPr>
          <p:cNvPr id="21" name="文本框 20"/>
          <p:cNvSpPr txBox="1"/>
          <p:nvPr/>
        </p:nvSpPr>
        <p:spPr>
          <a:xfrm>
            <a:off x="1650297" y="3776282"/>
            <a:ext cx="1755049" cy="2229521"/>
          </a:xfrm>
          <a:prstGeom prst="rect">
            <a:avLst/>
          </a:prstGeom>
          <a:noFill/>
        </p:spPr>
        <p:txBody>
          <a:bodyPr wrap="square" rtlCol="0">
            <a:spAutoFit/>
          </a:bodyPr>
          <a:lstStyle/>
          <a:p>
            <a:pPr>
              <a:lnSpc>
                <a:spcPct val="130000"/>
              </a:lnSpc>
            </a:pPr>
            <a:r>
              <a:rPr lang="zh-CN" altLang="en-US" sz="1200" dirty="0">
                <a:cs typeface="+mn-ea"/>
                <a:sym typeface="+mn-lt"/>
              </a:rPr>
              <a:t>没有相关资料，就继续查找，并且在找到的资料中研究相关的知识，尽量确保不会有潜在问题出现。主要是通过网上一些主流的论文和文献的网站，查找相关握力计和</a:t>
            </a:r>
            <a:r>
              <a:rPr lang="en-US" altLang="zh-CN" sz="1200" dirty="0">
                <a:cs typeface="+mn-ea"/>
                <a:sym typeface="+mn-lt"/>
              </a:rPr>
              <a:t>STM32</a:t>
            </a:r>
            <a:r>
              <a:rPr lang="zh-CN" altLang="en-US" sz="1200" dirty="0">
                <a:cs typeface="+mn-ea"/>
                <a:sym typeface="+mn-lt"/>
              </a:rPr>
              <a:t>板子的资料。</a:t>
            </a:r>
            <a:endParaRPr kumimoji="1" lang="zh-CN" altLang="en-US" sz="1200" dirty="0">
              <a:cs typeface="+mn-ea"/>
              <a:sym typeface="+mn-lt"/>
            </a:endParaRPr>
          </a:p>
        </p:txBody>
      </p:sp>
      <p:sp>
        <p:nvSpPr>
          <p:cNvPr id="22" name="文本框 21"/>
          <p:cNvSpPr txBox="1"/>
          <p:nvPr/>
        </p:nvSpPr>
        <p:spPr>
          <a:xfrm>
            <a:off x="4205090" y="3784094"/>
            <a:ext cx="1755049" cy="1509324"/>
          </a:xfrm>
          <a:prstGeom prst="rect">
            <a:avLst/>
          </a:prstGeom>
          <a:noFill/>
        </p:spPr>
        <p:txBody>
          <a:bodyPr wrap="square" rtlCol="0">
            <a:spAutoFit/>
          </a:bodyPr>
          <a:lstStyle/>
          <a:p>
            <a:pPr>
              <a:lnSpc>
                <a:spcPct val="130000"/>
              </a:lnSpc>
            </a:pPr>
            <a:r>
              <a:rPr lang="zh-CN" altLang="en-US" sz="1200" dirty="0">
                <a:solidFill>
                  <a:srgbClr val="FFFFFF"/>
                </a:solidFill>
                <a:cs typeface="+mn-ea"/>
                <a:sym typeface="+mn-lt"/>
              </a:rPr>
              <a:t>有过之前开发</a:t>
            </a:r>
            <a:r>
              <a:rPr lang="en-US" altLang="zh-CN" sz="1200" dirty="0">
                <a:solidFill>
                  <a:srgbClr val="FFFFFF"/>
                </a:solidFill>
                <a:cs typeface="+mn-ea"/>
                <a:sym typeface="+mn-lt"/>
              </a:rPr>
              <a:t>51</a:t>
            </a:r>
            <a:r>
              <a:rPr lang="zh-CN" altLang="en-US" sz="1200" dirty="0">
                <a:solidFill>
                  <a:srgbClr val="FFFFFF"/>
                </a:solidFill>
                <a:cs typeface="+mn-ea"/>
                <a:sym typeface="+mn-lt"/>
              </a:rPr>
              <a:t>单片机的经历，也不会手足无措，结合前面拿到的知识，自己编写相关功能的代码，其次研究如何结合到我的板子上。</a:t>
            </a:r>
            <a:endParaRPr kumimoji="1" lang="zh-CN" altLang="en-US" sz="1200" dirty="0">
              <a:solidFill>
                <a:srgbClr val="FFFFFF"/>
              </a:solidFill>
              <a:cs typeface="+mn-ea"/>
              <a:sym typeface="+mn-lt"/>
            </a:endParaRPr>
          </a:p>
        </p:txBody>
      </p:sp>
      <p:sp>
        <p:nvSpPr>
          <p:cNvPr id="23" name="文本框 22"/>
          <p:cNvSpPr txBox="1"/>
          <p:nvPr/>
        </p:nvSpPr>
        <p:spPr>
          <a:xfrm>
            <a:off x="6739274" y="3773100"/>
            <a:ext cx="1755049" cy="1989455"/>
          </a:xfrm>
          <a:prstGeom prst="rect">
            <a:avLst/>
          </a:prstGeom>
          <a:noFill/>
        </p:spPr>
        <p:txBody>
          <a:bodyPr wrap="square" rtlCol="0">
            <a:spAutoFit/>
          </a:bodyPr>
          <a:lstStyle/>
          <a:p>
            <a:pPr>
              <a:lnSpc>
                <a:spcPct val="130000"/>
              </a:lnSpc>
            </a:pPr>
            <a:r>
              <a:rPr kumimoji="1" lang="zh-CN" altLang="en-US" sz="1200" dirty="0">
                <a:cs typeface="+mn-ea"/>
                <a:sym typeface="+mn-lt"/>
              </a:rPr>
              <a:t>我查了大量有关握力计的东西，知道市面上主流的握力器是什么样，可是我并不明白我的智能握力计应该像那个或者说具体应该做出来是什么效果，这点我需要和老师仔细探讨。</a:t>
            </a:r>
          </a:p>
        </p:txBody>
      </p:sp>
      <p:sp>
        <p:nvSpPr>
          <p:cNvPr id="24" name="文本框 23"/>
          <p:cNvSpPr txBox="1"/>
          <p:nvPr/>
        </p:nvSpPr>
        <p:spPr>
          <a:xfrm>
            <a:off x="9154951" y="3769252"/>
            <a:ext cx="1755049" cy="1029193"/>
          </a:xfrm>
          <a:prstGeom prst="rect">
            <a:avLst/>
          </a:prstGeom>
          <a:noFill/>
        </p:spPr>
        <p:txBody>
          <a:bodyPr wrap="square" rtlCol="0">
            <a:spAutoFit/>
          </a:bodyPr>
          <a:lstStyle/>
          <a:p>
            <a:pPr>
              <a:lnSpc>
                <a:spcPct val="130000"/>
              </a:lnSpc>
            </a:pPr>
            <a:r>
              <a:rPr lang="zh-CN" altLang="en-US" sz="1200" dirty="0">
                <a:solidFill>
                  <a:schemeClr val="bg1"/>
                </a:solidFill>
                <a:cs typeface="+mn-ea"/>
                <a:sym typeface="+mn-lt"/>
              </a:rPr>
              <a:t>在解决了一切问题之后，我相信以我的动手能力，完成这个课题一定是可以的，加油！</a:t>
            </a:r>
            <a:endParaRPr kumimoji="1" lang="zh-CN" altLang="en-US" sz="1200" dirty="0">
              <a:solidFill>
                <a:schemeClr val="bg1"/>
              </a:solidFill>
              <a:cs typeface="+mn-ea"/>
              <a:sym typeface="+mn-lt"/>
            </a:endParaRPr>
          </a:p>
        </p:txBody>
      </p:sp>
    </p:spTree>
    <p:extLst>
      <p:ext uri="{BB962C8B-B14F-4D97-AF65-F5344CB8AC3E}">
        <p14:creationId xmlns:p14="http://schemas.microsoft.com/office/powerpoint/2010/main" val="3117834032"/>
      </p:ext>
    </p:extLst>
  </p:cSld>
  <p:clrMapOvr>
    <a:masterClrMapping/>
  </p:clrMapOvr>
  <p:transition spd="med">
    <p:pull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3197" y="397933"/>
            <a:ext cx="11485605" cy="6062134"/>
          </a:xfrm>
          <a:prstGeom prst="rect">
            <a:avLst/>
          </a:prstGeom>
          <a:solidFill>
            <a:srgbClr val="E2E2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92505" y="558016"/>
            <a:ext cx="11819823" cy="686584"/>
            <a:chOff x="192505" y="2307657"/>
            <a:chExt cx="11819823" cy="2340546"/>
          </a:xfrm>
          <a:effectLst>
            <a:outerShdw blurRad="50800" dist="38100" dir="2700000" algn="tl" rotWithShape="0">
              <a:prstClr val="black">
                <a:alpha val="40000"/>
              </a:prstClr>
            </a:outerShdw>
          </a:effectLst>
        </p:grpSpPr>
        <p:sp>
          <p:nvSpPr>
            <p:cNvPr id="7" name="矩形 6"/>
            <p:cNvSpPr/>
            <p:nvPr/>
          </p:nvSpPr>
          <p:spPr>
            <a:xfrm>
              <a:off x="192505" y="2307657"/>
              <a:ext cx="11819823" cy="224268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6200000" flipH="1">
              <a:off x="22392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5400000">
              <a:off x="1187445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8389" y="594566"/>
            <a:ext cx="2715808" cy="584775"/>
          </a:xfrm>
          <a:prstGeom prst="rect">
            <a:avLst/>
          </a:prstGeom>
          <a:noFill/>
        </p:spPr>
        <p:txBody>
          <a:bodyPr wrap="none" rtlCol="0">
            <a:spAutoFit/>
          </a:bodyPr>
          <a:lstStyle/>
          <a:p>
            <a:r>
              <a:rPr lang="en-US" altLang="zh-CN" sz="3200" b="1" dirty="0">
                <a:solidFill>
                  <a:schemeClr val="bg1"/>
                </a:solidFill>
              </a:rPr>
              <a:t>05 | </a:t>
            </a:r>
            <a:r>
              <a:rPr lang="zh-CN" altLang="en-US" sz="3200" b="1" dirty="0">
                <a:solidFill>
                  <a:schemeClr val="bg1"/>
                </a:solidFill>
              </a:rPr>
              <a:t>主要计划</a:t>
            </a:r>
          </a:p>
        </p:txBody>
      </p:sp>
      <p:graphicFrame>
        <p:nvGraphicFramePr>
          <p:cNvPr id="11" name="表格 10"/>
          <p:cNvGraphicFramePr>
            <a:graphicFrameLocks noGrp="1"/>
          </p:cNvGraphicFramePr>
          <p:nvPr>
            <p:extLst>
              <p:ext uri="{D42A27DB-BD31-4B8C-83A1-F6EECF244321}">
                <p14:modId xmlns:p14="http://schemas.microsoft.com/office/powerpoint/2010/main" val="2336271519"/>
              </p:ext>
            </p:extLst>
          </p:nvPr>
        </p:nvGraphicFramePr>
        <p:xfrm>
          <a:off x="515938" y="1727200"/>
          <a:ext cx="11015662" cy="4442631"/>
        </p:xfrm>
        <a:graphic>
          <a:graphicData uri="http://schemas.openxmlformats.org/drawingml/2006/table">
            <a:tbl>
              <a:tblPr firstRow="1" bandRow="1">
                <a:effectLst/>
                <a:tableStyleId>{5C22544A-7EE6-4342-B048-85BDC9FD1C3A}</a:tableStyleId>
              </a:tblPr>
              <a:tblGrid>
                <a:gridCol w="875982">
                  <a:extLst>
                    <a:ext uri="{9D8B030D-6E8A-4147-A177-3AD203B41FA5}">
                      <a16:colId xmlns:a16="http://schemas.microsoft.com/office/drawing/2014/main" val="2451099908"/>
                    </a:ext>
                  </a:extLst>
                </a:gridCol>
                <a:gridCol w="3860800">
                  <a:extLst>
                    <a:ext uri="{9D8B030D-6E8A-4147-A177-3AD203B41FA5}">
                      <a16:colId xmlns:a16="http://schemas.microsoft.com/office/drawing/2014/main" val="1220246460"/>
                    </a:ext>
                  </a:extLst>
                </a:gridCol>
                <a:gridCol w="3271520">
                  <a:extLst>
                    <a:ext uri="{9D8B030D-6E8A-4147-A177-3AD203B41FA5}">
                      <a16:colId xmlns:a16="http://schemas.microsoft.com/office/drawing/2014/main" val="612719074"/>
                    </a:ext>
                  </a:extLst>
                </a:gridCol>
                <a:gridCol w="3007360">
                  <a:extLst>
                    <a:ext uri="{9D8B030D-6E8A-4147-A177-3AD203B41FA5}">
                      <a16:colId xmlns:a16="http://schemas.microsoft.com/office/drawing/2014/main" val="313474775"/>
                    </a:ext>
                  </a:extLst>
                </a:gridCol>
              </a:tblGrid>
              <a:tr h="12950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1" kern="1200" dirty="0">
                          <a:solidFill>
                            <a:schemeClr val="bg1"/>
                          </a:solidFill>
                          <a:latin typeface="+mn-lt"/>
                          <a:ea typeface="+mn-ea"/>
                          <a:cs typeface="+mn-cs"/>
                        </a:rPr>
                        <a:t>任务</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微软雅黑"/>
                          <a:ea typeface="微软雅黑"/>
                          <a:cs typeface="+mn-cs"/>
                        </a:rPr>
                        <a:t>具体任务</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1"/>
                          </a:solidFill>
                          <a:effectLst/>
                          <a:uLnTx/>
                          <a:uFillTx/>
                          <a:latin typeface="微软雅黑"/>
                          <a:ea typeface="微软雅黑"/>
                          <a:cs typeface="+mn-cs"/>
                        </a:rPr>
                        <a:t>起止时间</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a:solidFill>
                            <a:schemeClr val="bg1"/>
                          </a:solidFill>
                        </a:rPr>
                        <a:t>需求</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661334400"/>
                  </a:ext>
                </a:extLst>
              </a:tr>
              <a:tr h="6268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kern="1200" noProof="0" dirty="0">
                          <a:solidFill>
                            <a:schemeClr val="tx1"/>
                          </a:solidFill>
                          <a:latin typeface="+mn-lt"/>
                          <a:ea typeface="+mn-ea"/>
                          <a:cs typeface="+mn-cs"/>
                        </a:rPr>
                        <a:t>任务一</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zh-CN" sz="1800" kern="1200" dirty="0">
                          <a:solidFill>
                            <a:schemeClr val="dk1"/>
                          </a:solidFill>
                          <a:effectLst/>
                          <a:latin typeface="+mn-lt"/>
                          <a:ea typeface="+mn-ea"/>
                          <a:cs typeface="+mn-cs"/>
                        </a:rPr>
                        <a:t>系统分析和总体功能设计</a:t>
                      </a:r>
                      <a:endParaRPr lang="zh-CN" altLang="en-US" sz="1600" dirty="0">
                        <a:solidFill>
                          <a:schemeClr val="tx1">
                            <a:lumMod val="85000"/>
                            <a:lumOff val="15000"/>
                          </a:schemeClr>
                        </a:solidFill>
                        <a:latin typeface="+mj-ea"/>
                        <a:ea typeface="+mj-ea"/>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800" kern="1200" dirty="0">
                          <a:solidFill>
                            <a:schemeClr val="dk1"/>
                          </a:solidFill>
                          <a:effectLst/>
                          <a:latin typeface="+mn-lt"/>
                          <a:ea typeface="+mn-ea"/>
                          <a:cs typeface="+mn-cs"/>
                        </a:rPr>
                        <a:t>10</a:t>
                      </a:r>
                      <a:r>
                        <a:rPr lang="zh-CN" altLang="en-US" sz="1800" kern="1200" dirty="0">
                          <a:solidFill>
                            <a:schemeClr val="dk1"/>
                          </a:solidFill>
                          <a:effectLst/>
                          <a:latin typeface="+mn-lt"/>
                          <a:ea typeface="+mn-ea"/>
                          <a:cs typeface="+mn-cs"/>
                        </a:rPr>
                        <a:t>月</a:t>
                      </a:r>
                      <a:r>
                        <a:rPr lang="en-US" sz="1800" kern="1200" dirty="0">
                          <a:solidFill>
                            <a:schemeClr val="dk1"/>
                          </a:solidFill>
                          <a:effectLst/>
                          <a:latin typeface="+mn-lt"/>
                          <a:ea typeface="+mn-ea"/>
                          <a:cs typeface="+mn-cs"/>
                        </a:rPr>
                        <a:t>18</a:t>
                      </a:r>
                      <a:r>
                        <a:rPr lang="zh-CN" altLang="en-US" sz="1800" kern="1200" dirty="0">
                          <a:solidFill>
                            <a:schemeClr val="dk1"/>
                          </a:solidFill>
                          <a:effectLst/>
                          <a:latin typeface="+mn-lt"/>
                          <a:ea typeface="+mn-ea"/>
                          <a:cs typeface="+mn-cs"/>
                        </a:rPr>
                        <a:t>日</a:t>
                      </a:r>
                      <a:r>
                        <a:rPr lang="en-US" altLang="zh-CN" sz="1800" kern="1200" dirty="0">
                          <a:solidFill>
                            <a:schemeClr val="dk1"/>
                          </a:solidFill>
                          <a:effectLst/>
                          <a:latin typeface="+mn-lt"/>
                          <a:ea typeface="+mn-ea"/>
                          <a:cs typeface="+mn-cs"/>
                        </a:rPr>
                        <a:t>—</a:t>
                      </a:r>
                      <a:r>
                        <a:rPr lang="en-US" sz="1800" kern="1200" dirty="0">
                          <a:solidFill>
                            <a:schemeClr val="dk1"/>
                          </a:solidFill>
                          <a:effectLst/>
                          <a:latin typeface="+mn-lt"/>
                          <a:ea typeface="+mn-ea"/>
                          <a:cs typeface="+mn-cs"/>
                        </a:rPr>
                        <a:t>10</a:t>
                      </a:r>
                      <a:r>
                        <a:rPr lang="zh-CN" altLang="en-US" sz="1800" kern="1200" dirty="0">
                          <a:solidFill>
                            <a:schemeClr val="dk1"/>
                          </a:solidFill>
                          <a:effectLst/>
                          <a:latin typeface="+mn-lt"/>
                          <a:ea typeface="+mn-ea"/>
                          <a:cs typeface="+mn-cs"/>
                        </a:rPr>
                        <a:t>月</a:t>
                      </a:r>
                      <a:r>
                        <a:rPr lang="en-US" sz="1800" kern="1200" dirty="0">
                          <a:solidFill>
                            <a:schemeClr val="dk1"/>
                          </a:solidFill>
                          <a:effectLst/>
                          <a:latin typeface="+mn-lt"/>
                          <a:ea typeface="+mn-ea"/>
                          <a:cs typeface="+mn-cs"/>
                        </a:rPr>
                        <a:t>25</a:t>
                      </a:r>
                      <a:r>
                        <a:rPr lang="zh-CN" altLang="en-US" sz="1800" kern="1200" dirty="0">
                          <a:solidFill>
                            <a:schemeClr val="dk1"/>
                          </a:solidFill>
                          <a:effectLst/>
                          <a:latin typeface="+mn-lt"/>
                          <a:ea typeface="+mn-ea"/>
                          <a:cs typeface="+mn-cs"/>
                        </a:rPr>
                        <a:t>日</a:t>
                      </a:r>
                    </a:p>
                  </a:txBody>
                  <a:tcPr marL="68580" marR="68580" marT="0" marB="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rPr>
                        <a:t>xxx</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4234850"/>
                  </a:ext>
                </a:extLst>
              </a:tr>
              <a:tr h="6268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kern="1200" noProof="0" dirty="0">
                          <a:solidFill>
                            <a:schemeClr val="tx1"/>
                          </a:solidFill>
                          <a:latin typeface="+mn-lt"/>
                          <a:ea typeface="+mn-ea"/>
                          <a:cs typeface="+mn-cs"/>
                        </a:rPr>
                        <a:t>任务二</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zh-CN" sz="1800" kern="1200" dirty="0">
                          <a:solidFill>
                            <a:schemeClr val="dk1"/>
                          </a:solidFill>
                          <a:effectLst/>
                          <a:latin typeface="+mn-lt"/>
                          <a:ea typeface="+mn-ea"/>
                          <a:cs typeface="+mn-cs"/>
                        </a:rPr>
                        <a:t>开发环境的搭建配置和使用</a:t>
                      </a:r>
                      <a:endParaRPr lang="zh-CN" altLang="en-US" sz="1600" dirty="0">
                        <a:solidFill>
                          <a:schemeClr val="tx1">
                            <a:lumMod val="85000"/>
                            <a:lumOff val="15000"/>
                          </a:schemeClr>
                        </a:solidFill>
                        <a:latin typeface="+mj-ea"/>
                        <a:ea typeface="+mj-ea"/>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kern="1200" dirty="0">
                          <a:solidFill>
                            <a:schemeClr val="dk1"/>
                          </a:solidFill>
                          <a:effectLst/>
                          <a:latin typeface="+mn-lt"/>
                          <a:ea typeface="+mn-ea"/>
                          <a:cs typeface="+mn-cs"/>
                        </a:rPr>
                        <a:t>10</a:t>
                      </a:r>
                      <a:r>
                        <a:rPr lang="zh-CN" altLang="zh-CN" sz="1800" kern="1200" dirty="0">
                          <a:solidFill>
                            <a:schemeClr val="dk1"/>
                          </a:solidFill>
                          <a:effectLst/>
                          <a:latin typeface="+mn-lt"/>
                          <a:ea typeface="+mn-ea"/>
                          <a:cs typeface="+mn-cs"/>
                        </a:rPr>
                        <a:t>月</a:t>
                      </a:r>
                      <a:r>
                        <a:rPr lang="en-US" altLang="zh-CN" sz="1800" kern="1200" dirty="0">
                          <a:solidFill>
                            <a:schemeClr val="dk1"/>
                          </a:solidFill>
                          <a:effectLst/>
                          <a:latin typeface="+mn-lt"/>
                          <a:ea typeface="+mn-ea"/>
                          <a:cs typeface="+mn-cs"/>
                        </a:rPr>
                        <a:t>26</a:t>
                      </a:r>
                      <a:r>
                        <a:rPr lang="zh-CN" altLang="zh-CN" sz="1800" kern="1200" dirty="0">
                          <a:solidFill>
                            <a:schemeClr val="dk1"/>
                          </a:solidFill>
                          <a:effectLst/>
                          <a:latin typeface="+mn-lt"/>
                          <a:ea typeface="+mn-ea"/>
                          <a:cs typeface="+mn-cs"/>
                        </a:rPr>
                        <a:t>日—</a:t>
                      </a:r>
                      <a:r>
                        <a:rPr lang="en-US" altLang="zh-CN" sz="1800" kern="1200" dirty="0">
                          <a:solidFill>
                            <a:schemeClr val="dk1"/>
                          </a:solidFill>
                          <a:effectLst/>
                          <a:latin typeface="+mn-lt"/>
                          <a:ea typeface="+mn-ea"/>
                          <a:cs typeface="+mn-cs"/>
                        </a:rPr>
                        <a:t>10</a:t>
                      </a:r>
                      <a:r>
                        <a:rPr lang="zh-CN" altLang="zh-CN" sz="1800" kern="1200" dirty="0">
                          <a:solidFill>
                            <a:schemeClr val="dk1"/>
                          </a:solidFill>
                          <a:effectLst/>
                          <a:latin typeface="+mn-lt"/>
                          <a:ea typeface="+mn-ea"/>
                          <a:cs typeface="+mn-cs"/>
                        </a:rPr>
                        <a:t>月</a:t>
                      </a:r>
                      <a:r>
                        <a:rPr lang="en-US" altLang="zh-CN" sz="1800" kern="1200" dirty="0">
                          <a:solidFill>
                            <a:schemeClr val="dk1"/>
                          </a:solidFill>
                          <a:effectLst/>
                          <a:latin typeface="+mn-lt"/>
                          <a:ea typeface="+mn-ea"/>
                          <a:cs typeface="+mn-cs"/>
                        </a:rPr>
                        <a:t>31</a:t>
                      </a:r>
                      <a:r>
                        <a:rPr lang="zh-CN" altLang="zh-CN" sz="1800" kern="1200" dirty="0">
                          <a:solidFill>
                            <a:schemeClr val="dk1"/>
                          </a:solidFill>
                          <a:effectLst/>
                          <a:latin typeface="+mn-lt"/>
                          <a:ea typeface="+mn-ea"/>
                          <a:cs typeface="+mn-cs"/>
                        </a:rPr>
                        <a:t>日</a:t>
                      </a:r>
                      <a:endParaRPr lang="zh-CN" altLang="en-US" sz="1600" dirty="0">
                        <a:solidFill>
                          <a:schemeClr val="tx1">
                            <a:lumMod val="85000"/>
                            <a:lumOff val="15000"/>
                          </a:schemeClr>
                        </a:solidFill>
                        <a:latin typeface="+mj-ea"/>
                        <a:ea typeface="+mj-ea"/>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rPr>
                        <a:t>xxx</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9323913"/>
                  </a:ext>
                </a:extLst>
              </a:tr>
              <a:tr h="6268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kern="1200" noProof="0" dirty="0">
                          <a:solidFill>
                            <a:schemeClr val="tx1"/>
                          </a:solidFill>
                          <a:latin typeface="+mn-lt"/>
                          <a:ea typeface="+mn-ea"/>
                          <a:cs typeface="+mn-cs"/>
                        </a:rPr>
                        <a:t>任务三</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zh-CN" sz="1800" kern="1200" dirty="0">
                          <a:solidFill>
                            <a:schemeClr val="dk1"/>
                          </a:solidFill>
                          <a:effectLst/>
                          <a:latin typeface="+mn-lt"/>
                          <a:ea typeface="+mn-ea"/>
                          <a:cs typeface="+mn-cs"/>
                        </a:rPr>
                        <a:t>按照系统分析和功能进行代码的编写，完成功能的具体实现</a:t>
                      </a:r>
                      <a:endParaRPr lang="zh-CN" altLang="en-US" sz="1600" dirty="0">
                        <a:solidFill>
                          <a:schemeClr val="tx1">
                            <a:lumMod val="85000"/>
                            <a:lumOff val="15000"/>
                          </a:schemeClr>
                        </a:solidFill>
                        <a:latin typeface="+mj-ea"/>
                        <a:ea typeface="+mj-ea"/>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kern="1200" dirty="0">
                          <a:solidFill>
                            <a:schemeClr val="dk1"/>
                          </a:solidFill>
                          <a:effectLst/>
                          <a:latin typeface="+mn-lt"/>
                          <a:ea typeface="+mn-ea"/>
                          <a:cs typeface="+mn-cs"/>
                        </a:rPr>
                        <a:t>11</a:t>
                      </a:r>
                      <a:r>
                        <a:rPr lang="zh-CN" altLang="zh-CN" sz="1800" kern="1200" dirty="0">
                          <a:solidFill>
                            <a:schemeClr val="dk1"/>
                          </a:solidFill>
                          <a:effectLst/>
                          <a:latin typeface="+mn-lt"/>
                          <a:ea typeface="+mn-ea"/>
                          <a:cs typeface="+mn-cs"/>
                        </a:rPr>
                        <a:t>月</a:t>
                      </a:r>
                      <a:r>
                        <a:rPr lang="en-US" altLang="zh-CN" sz="1800" kern="1200" dirty="0">
                          <a:solidFill>
                            <a:schemeClr val="dk1"/>
                          </a:solidFill>
                          <a:effectLst/>
                          <a:latin typeface="+mn-lt"/>
                          <a:ea typeface="+mn-ea"/>
                          <a:cs typeface="+mn-cs"/>
                        </a:rPr>
                        <a:t>1</a:t>
                      </a:r>
                      <a:r>
                        <a:rPr lang="zh-CN" altLang="zh-CN" sz="1800" kern="1200" dirty="0">
                          <a:solidFill>
                            <a:schemeClr val="dk1"/>
                          </a:solidFill>
                          <a:effectLst/>
                          <a:latin typeface="+mn-lt"/>
                          <a:ea typeface="+mn-ea"/>
                          <a:cs typeface="+mn-cs"/>
                        </a:rPr>
                        <a:t>日—</a:t>
                      </a:r>
                      <a:r>
                        <a:rPr lang="en-US" altLang="zh-CN" sz="1800" kern="1200" dirty="0">
                          <a:solidFill>
                            <a:schemeClr val="dk1"/>
                          </a:solidFill>
                          <a:effectLst/>
                          <a:latin typeface="+mn-lt"/>
                          <a:ea typeface="+mn-ea"/>
                          <a:cs typeface="+mn-cs"/>
                        </a:rPr>
                        <a:t>12</a:t>
                      </a:r>
                      <a:r>
                        <a:rPr lang="zh-CN" altLang="zh-CN" sz="1800" kern="1200" dirty="0">
                          <a:solidFill>
                            <a:schemeClr val="dk1"/>
                          </a:solidFill>
                          <a:effectLst/>
                          <a:latin typeface="+mn-lt"/>
                          <a:ea typeface="+mn-ea"/>
                          <a:cs typeface="+mn-cs"/>
                        </a:rPr>
                        <a:t>月</a:t>
                      </a:r>
                      <a:r>
                        <a:rPr lang="en-US" altLang="zh-CN" sz="1800" kern="1200" dirty="0">
                          <a:solidFill>
                            <a:schemeClr val="dk1"/>
                          </a:solidFill>
                          <a:effectLst/>
                          <a:latin typeface="+mn-lt"/>
                          <a:ea typeface="+mn-ea"/>
                          <a:cs typeface="+mn-cs"/>
                        </a:rPr>
                        <a:t>1</a:t>
                      </a:r>
                      <a:r>
                        <a:rPr lang="zh-CN" altLang="zh-CN" sz="1800" kern="1200" dirty="0">
                          <a:solidFill>
                            <a:schemeClr val="dk1"/>
                          </a:solidFill>
                          <a:effectLst/>
                          <a:latin typeface="+mn-lt"/>
                          <a:ea typeface="+mn-ea"/>
                          <a:cs typeface="+mn-cs"/>
                        </a:rPr>
                        <a:t>日</a:t>
                      </a:r>
                      <a:endParaRPr lang="zh-CN" altLang="en-US" sz="1600" dirty="0">
                        <a:solidFill>
                          <a:schemeClr val="tx1">
                            <a:lumMod val="85000"/>
                            <a:lumOff val="15000"/>
                          </a:schemeClr>
                        </a:solidFill>
                        <a:latin typeface="+mj-ea"/>
                        <a:ea typeface="+mj-ea"/>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rPr>
                        <a:t>xxx</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4116687"/>
                  </a:ext>
                </a:extLst>
              </a:tr>
              <a:tr h="6268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kern="1200" noProof="0" dirty="0">
                          <a:solidFill>
                            <a:schemeClr val="tx1"/>
                          </a:solidFill>
                          <a:latin typeface="+mn-lt"/>
                          <a:ea typeface="+mn-ea"/>
                          <a:cs typeface="+mn-cs"/>
                        </a:rPr>
                        <a:t>任务四</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zh-CN" sz="1800" kern="1200" dirty="0">
                          <a:solidFill>
                            <a:schemeClr val="dk1"/>
                          </a:solidFill>
                          <a:effectLst/>
                          <a:latin typeface="+mn-lt"/>
                          <a:ea typeface="+mn-ea"/>
                          <a:cs typeface="+mn-cs"/>
                        </a:rPr>
                        <a:t>研究握力计的硬件构架</a:t>
                      </a:r>
                      <a:endParaRPr lang="zh-CN" altLang="en-US" sz="1600" dirty="0">
                        <a:solidFill>
                          <a:schemeClr val="tx1">
                            <a:lumMod val="85000"/>
                            <a:lumOff val="15000"/>
                          </a:schemeClr>
                        </a:solidFill>
                        <a:latin typeface="+mj-ea"/>
                        <a:ea typeface="+mj-ea"/>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kern="1200" dirty="0">
                          <a:solidFill>
                            <a:schemeClr val="dk1"/>
                          </a:solidFill>
                          <a:effectLst/>
                          <a:latin typeface="+mn-lt"/>
                          <a:ea typeface="+mn-ea"/>
                          <a:cs typeface="+mn-cs"/>
                        </a:rPr>
                        <a:t>12</a:t>
                      </a:r>
                      <a:r>
                        <a:rPr lang="zh-CN" altLang="zh-CN" sz="1800" kern="1200" dirty="0">
                          <a:solidFill>
                            <a:schemeClr val="dk1"/>
                          </a:solidFill>
                          <a:effectLst/>
                          <a:latin typeface="+mn-lt"/>
                          <a:ea typeface="+mn-ea"/>
                          <a:cs typeface="+mn-cs"/>
                        </a:rPr>
                        <a:t>月</a:t>
                      </a:r>
                      <a:r>
                        <a:rPr lang="en-US" altLang="zh-CN" sz="1800" kern="1200" dirty="0">
                          <a:solidFill>
                            <a:schemeClr val="dk1"/>
                          </a:solidFill>
                          <a:effectLst/>
                          <a:latin typeface="+mn-lt"/>
                          <a:ea typeface="+mn-ea"/>
                          <a:cs typeface="+mn-cs"/>
                        </a:rPr>
                        <a:t>2</a:t>
                      </a:r>
                      <a:r>
                        <a:rPr lang="zh-CN" altLang="zh-CN" sz="1800" kern="1200" dirty="0">
                          <a:solidFill>
                            <a:schemeClr val="dk1"/>
                          </a:solidFill>
                          <a:effectLst/>
                          <a:latin typeface="+mn-lt"/>
                          <a:ea typeface="+mn-ea"/>
                          <a:cs typeface="+mn-cs"/>
                        </a:rPr>
                        <a:t>日—</a:t>
                      </a:r>
                      <a:r>
                        <a:rPr lang="en-US" altLang="zh-CN" sz="1800" kern="1200" dirty="0">
                          <a:solidFill>
                            <a:schemeClr val="dk1"/>
                          </a:solidFill>
                          <a:effectLst/>
                          <a:latin typeface="+mn-lt"/>
                          <a:ea typeface="+mn-ea"/>
                          <a:cs typeface="+mn-cs"/>
                        </a:rPr>
                        <a:t>12</a:t>
                      </a:r>
                      <a:r>
                        <a:rPr lang="zh-CN" altLang="zh-CN" sz="1800" kern="1200" dirty="0">
                          <a:solidFill>
                            <a:schemeClr val="dk1"/>
                          </a:solidFill>
                          <a:effectLst/>
                          <a:latin typeface="+mn-lt"/>
                          <a:ea typeface="+mn-ea"/>
                          <a:cs typeface="+mn-cs"/>
                        </a:rPr>
                        <a:t>月</a:t>
                      </a:r>
                      <a:r>
                        <a:rPr lang="en-US" altLang="zh-CN" sz="1800" kern="1200" dirty="0">
                          <a:solidFill>
                            <a:schemeClr val="dk1"/>
                          </a:solidFill>
                          <a:effectLst/>
                          <a:latin typeface="+mn-lt"/>
                          <a:ea typeface="+mn-ea"/>
                          <a:cs typeface="+mn-cs"/>
                        </a:rPr>
                        <a:t>7</a:t>
                      </a:r>
                      <a:r>
                        <a:rPr lang="zh-CN" altLang="zh-CN" sz="1800" kern="1200" dirty="0">
                          <a:solidFill>
                            <a:schemeClr val="dk1"/>
                          </a:solidFill>
                          <a:effectLst/>
                          <a:latin typeface="+mn-lt"/>
                          <a:ea typeface="+mn-ea"/>
                          <a:cs typeface="+mn-cs"/>
                        </a:rPr>
                        <a:t>日</a:t>
                      </a:r>
                      <a:endParaRPr lang="zh-CN" altLang="en-US" sz="1600" dirty="0">
                        <a:solidFill>
                          <a:schemeClr val="tx1">
                            <a:lumMod val="85000"/>
                            <a:lumOff val="15000"/>
                          </a:schemeClr>
                        </a:solidFill>
                        <a:latin typeface="+mj-ea"/>
                        <a:ea typeface="+mj-ea"/>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rPr>
                        <a:t>xxx</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7472542"/>
                  </a:ext>
                </a:extLst>
              </a:tr>
              <a:tr h="6268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kern="1200" noProof="0" dirty="0">
                          <a:solidFill>
                            <a:schemeClr val="tx1"/>
                          </a:solidFill>
                          <a:latin typeface="+mn-lt"/>
                          <a:ea typeface="+mn-ea"/>
                          <a:cs typeface="+mn-cs"/>
                        </a:rPr>
                        <a:t>任务五</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zh-CN" sz="1800" kern="1200" dirty="0">
                          <a:solidFill>
                            <a:schemeClr val="dk1"/>
                          </a:solidFill>
                          <a:effectLst/>
                          <a:latin typeface="+mn-lt"/>
                          <a:ea typeface="+mn-ea"/>
                          <a:cs typeface="+mn-cs"/>
                        </a:rPr>
                        <a:t>实现握力计软件与硬件的结合</a:t>
                      </a:r>
                      <a:endParaRPr lang="zh-CN" altLang="en-US" sz="1600" dirty="0">
                        <a:solidFill>
                          <a:schemeClr val="tx1">
                            <a:lumMod val="85000"/>
                            <a:lumOff val="15000"/>
                          </a:schemeClr>
                        </a:solidFill>
                        <a:latin typeface="+mj-ea"/>
                        <a:ea typeface="+mj-ea"/>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kern="1200" dirty="0">
                          <a:solidFill>
                            <a:schemeClr val="dk1"/>
                          </a:solidFill>
                          <a:effectLst/>
                          <a:latin typeface="+mn-lt"/>
                          <a:ea typeface="+mn-ea"/>
                          <a:cs typeface="+mn-cs"/>
                        </a:rPr>
                        <a:t>12</a:t>
                      </a:r>
                      <a:r>
                        <a:rPr lang="zh-CN" altLang="zh-CN" sz="1800" kern="1200" dirty="0">
                          <a:solidFill>
                            <a:schemeClr val="dk1"/>
                          </a:solidFill>
                          <a:effectLst/>
                          <a:latin typeface="+mn-lt"/>
                          <a:ea typeface="+mn-ea"/>
                          <a:cs typeface="+mn-cs"/>
                        </a:rPr>
                        <a:t>月</a:t>
                      </a:r>
                      <a:r>
                        <a:rPr lang="en-US" altLang="zh-CN" sz="1800" kern="1200" dirty="0">
                          <a:solidFill>
                            <a:schemeClr val="dk1"/>
                          </a:solidFill>
                          <a:effectLst/>
                          <a:latin typeface="+mn-lt"/>
                          <a:ea typeface="+mn-ea"/>
                          <a:cs typeface="+mn-cs"/>
                        </a:rPr>
                        <a:t>8</a:t>
                      </a:r>
                      <a:r>
                        <a:rPr lang="zh-CN" altLang="zh-CN" sz="1800" kern="1200" dirty="0">
                          <a:solidFill>
                            <a:schemeClr val="dk1"/>
                          </a:solidFill>
                          <a:effectLst/>
                          <a:latin typeface="+mn-lt"/>
                          <a:ea typeface="+mn-ea"/>
                          <a:cs typeface="+mn-cs"/>
                        </a:rPr>
                        <a:t>日—</a:t>
                      </a:r>
                      <a:r>
                        <a:rPr lang="en-US" altLang="zh-CN" sz="1800" kern="1200" dirty="0">
                          <a:solidFill>
                            <a:schemeClr val="dk1"/>
                          </a:solidFill>
                          <a:effectLst/>
                          <a:latin typeface="+mn-lt"/>
                          <a:ea typeface="+mn-ea"/>
                          <a:cs typeface="+mn-cs"/>
                        </a:rPr>
                        <a:t>12</a:t>
                      </a:r>
                      <a:r>
                        <a:rPr lang="zh-CN" altLang="zh-CN" sz="1800" kern="1200" dirty="0">
                          <a:solidFill>
                            <a:schemeClr val="dk1"/>
                          </a:solidFill>
                          <a:effectLst/>
                          <a:latin typeface="+mn-lt"/>
                          <a:ea typeface="+mn-ea"/>
                          <a:cs typeface="+mn-cs"/>
                        </a:rPr>
                        <a:t>月</a:t>
                      </a:r>
                      <a:r>
                        <a:rPr lang="en-US" altLang="zh-CN" sz="1800" kern="1200" dirty="0">
                          <a:solidFill>
                            <a:schemeClr val="dk1"/>
                          </a:solidFill>
                          <a:effectLst/>
                          <a:latin typeface="+mn-lt"/>
                          <a:ea typeface="+mn-ea"/>
                          <a:cs typeface="+mn-cs"/>
                        </a:rPr>
                        <a:t>15</a:t>
                      </a:r>
                      <a:r>
                        <a:rPr lang="zh-CN" altLang="zh-CN" sz="1800" kern="1200" dirty="0">
                          <a:solidFill>
                            <a:schemeClr val="dk1"/>
                          </a:solidFill>
                          <a:effectLst/>
                          <a:latin typeface="+mn-lt"/>
                          <a:ea typeface="+mn-ea"/>
                          <a:cs typeface="+mn-cs"/>
                        </a:rPr>
                        <a:t>日</a:t>
                      </a:r>
                      <a:endParaRPr lang="zh-CN" altLang="en-US" sz="1600" dirty="0">
                        <a:solidFill>
                          <a:schemeClr val="tx1">
                            <a:lumMod val="85000"/>
                            <a:lumOff val="15000"/>
                          </a:schemeClr>
                        </a:solidFill>
                        <a:latin typeface="+mj-ea"/>
                        <a:ea typeface="+mj-ea"/>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rPr>
                        <a:t>xxx</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8089603"/>
                  </a:ext>
                </a:extLst>
              </a:tr>
            </a:tbl>
          </a:graphicData>
        </a:graphic>
      </p:graphicFrame>
    </p:spTree>
    <p:extLst>
      <p:ext uri="{BB962C8B-B14F-4D97-AF65-F5344CB8AC3E}">
        <p14:creationId xmlns:p14="http://schemas.microsoft.com/office/powerpoint/2010/main" val="1576877042"/>
      </p:ext>
    </p:extLst>
  </p:cSld>
  <p:clrMapOvr>
    <a:masterClrMapping/>
  </p:clrMapOvr>
  <p:transition spd="med">
    <p:pull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197" y="397933"/>
            <a:ext cx="11485605" cy="6062134"/>
          </a:xfrm>
          <a:prstGeom prst="rect">
            <a:avLst/>
          </a:prstGeom>
          <a:blipFill>
            <a:blip r:embed="rId2"/>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92505" y="3555216"/>
            <a:ext cx="11819823" cy="1807144"/>
            <a:chOff x="192505" y="2307657"/>
            <a:chExt cx="11819823" cy="2340546"/>
          </a:xfrm>
          <a:effectLst>
            <a:outerShdw blurRad="50800" dist="38100" dir="2700000" algn="tl" rotWithShape="0">
              <a:prstClr val="black">
                <a:alpha val="40000"/>
              </a:prstClr>
            </a:outerShdw>
          </a:effectLst>
        </p:grpSpPr>
        <p:sp>
          <p:nvSpPr>
            <p:cNvPr id="3" name="矩形 2"/>
            <p:cNvSpPr/>
            <p:nvPr/>
          </p:nvSpPr>
          <p:spPr>
            <a:xfrm>
              <a:off x="192505" y="2307657"/>
              <a:ext cx="11819823" cy="224268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6200000" flipH="1">
              <a:off x="22392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5400000">
              <a:off x="1187445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椭圆 7"/>
          <p:cNvSpPr/>
          <p:nvPr/>
        </p:nvSpPr>
        <p:spPr>
          <a:xfrm>
            <a:off x="4694765" y="564993"/>
            <a:ext cx="2802467" cy="2802467"/>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 name="文本框 8"/>
          <p:cNvSpPr txBox="1"/>
          <p:nvPr/>
        </p:nvSpPr>
        <p:spPr>
          <a:xfrm>
            <a:off x="2145658" y="3913177"/>
            <a:ext cx="7879080" cy="1015663"/>
          </a:xfrm>
          <a:prstGeom prst="rect">
            <a:avLst/>
          </a:prstGeom>
          <a:noFill/>
        </p:spPr>
        <p:txBody>
          <a:bodyPr wrap="none" rtlCol="0">
            <a:spAutoFit/>
          </a:bodyPr>
          <a:lstStyle/>
          <a:p>
            <a:r>
              <a:rPr lang="zh-CN" altLang="en-US" sz="6000" b="1" dirty="0">
                <a:solidFill>
                  <a:schemeClr val="bg1"/>
                </a:solidFill>
                <a:latin typeface="微软雅黑" panose="020B0503020204020204" pitchFamily="34" charset="-122"/>
                <a:ea typeface="微软雅黑" panose="020B0503020204020204" pitchFamily="34" charset="-122"/>
              </a:rPr>
              <a:t>感谢各位老师评判指导</a:t>
            </a:r>
          </a:p>
        </p:txBody>
      </p:sp>
      <p:sp>
        <p:nvSpPr>
          <p:cNvPr id="15" name="文本框 14"/>
          <p:cNvSpPr txBox="1"/>
          <p:nvPr/>
        </p:nvSpPr>
        <p:spPr>
          <a:xfrm>
            <a:off x="9021900" y="5365603"/>
            <a:ext cx="2236510" cy="707886"/>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指导老师：张大伟</a:t>
            </a:r>
            <a:endParaRPr lang="en-US" altLang="zh-CN" sz="2000" b="1" dirty="0">
              <a:solidFill>
                <a:schemeClr val="bg1"/>
              </a:solidFill>
              <a:latin typeface="微软雅黑" panose="020B0503020204020204" pitchFamily="34" charset="-122"/>
              <a:ea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rPr>
              <a:t>答辩人：李辉</a:t>
            </a:r>
          </a:p>
        </p:txBody>
      </p:sp>
    </p:spTree>
    <p:extLst>
      <p:ext uri="{BB962C8B-B14F-4D97-AF65-F5344CB8AC3E}">
        <p14:creationId xmlns:p14="http://schemas.microsoft.com/office/powerpoint/2010/main" val="4279530762"/>
      </p:ext>
    </p:extLst>
  </p:cSld>
  <p:clrMapOvr>
    <a:masterClrMapping/>
  </p:clrMapOvr>
  <p:transition spd="med">
    <p:pull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3197" y="397933"/>
            <a:ext cx="11485605" cy="6062134"/>
          </a:xfrm>
          <a:prstGeom prst="rect">
            <a:avLst/>
          </a:prstGeom>
          <a:solidFill>
            <a:srgbClr val="E2E2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 name="组合 5"/>
          <p:cNvGrpSpPr/>
          <p:nvPr/>
        </p:nvGrpSpPr>
        <p:grpSpPr>
          <a:xfrm rot="5400000" flipH="1">
            <a:off x="175456" y="830314"/>
            <a:ext cx="6213249" cy="5197367"/>
            <a:chOff x="192505" y="2307657"/>
            <a:chExt cx="11819823" cy="2340546"/>
          </a:xfrm>
          <a:effectLst>
            <a:outerShdw blurRad="50800" dist="38100" dir="2700000" algn="tl" rotWithShape="0">
              <a:prstClr val="black">
                <a:alpha val="40000"/>
              </a:prstClr>
            </a:outerShdw>
          </a:effectLst>
        </p:grpSpPr>
        <p:sp>
          <p:nvSpPr>
            <p:cNvPr id="7" name="矩形 6"/>
            <p:cNvSpPr/>
            <p:nvPr/>
          </p:nvSpPr>
          <p:spPr>
            <a:xfrm>
              <a:off x="192505" y="2307657"/>
              <a:ext cx="11819823" cy="224268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6200000" flipH="1">
              <a:off x="22392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5400000">
              <a:off x="1187445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6818798" y="1093667"/>
            <a:ext cx="821059" cy="923330"/>
          </a:xfrm>
          <a:prstGeom prst="rect">
            <a:avLst/>
          </a:prstGeom>
          <a:noFill/>
        </p:spPr>
        <p:txBody>
          <a:bodyPr wrap="none" rtlCol="0">
            <a:spAutoFit/>
          </a:bodyPr>
          <a:lstStyle/>
          <a:p>
            <a:r>
              <a:rPr lang="en-US" altLang="zh-CN" sz="5400" dirty="0">
                <a:ln>
                  <a:solidFill>
                    <a:srgbClr val="007635"/>
                  </a:solidFill>
                </a:ln>
                <a:noFill/>
                <a:latin typeface="Impact" panose="020B0806030902050204" pitchFamily="34" charset="0"/>
              </a:rPr>
              <a:t>01</a:t>
            </a:r>
            <a:endParaRPr lang="zh-CN" altLang="en-US" sz="5400" dirty="0">
              <a:ln>
                <a:solidFill>
                  <a:srgbClr val="007635"/>
                </a:solidFill>
              </a:ln>
              <a:noFill/>
              <a:latin typeface="Impact" panose="020B0806030902050204" pitchFamily="34" charset="0"/>
            </a:endParaRPr>
          </a:p>
        </p:txBody>
      </p:sp>
      <p:sp>
        <p:nvSpPr>
          <p:cNvPr id="15" name="文本框 14"/>
          <p:cNvSpPr txBox="1"/>
          <p:nvPr/>
        </p:nvSpPr>
        <p:spPr>
          <a:xfrm>
            <a:off x="7995847" y="1268407"/>
            <a:ext cx="2209631" cy="584775"/>
          </a:xfrm>
          <a:prstGeom prst="rect">
            <a:avLst/>
          </a:prstGeom>
          <a:noFill/>
        </p:spPr>
        <p:txBody>
          <a:bodyPr wrap="none" rtlCol="0">
            <a:spAutoFit/>
          </a:bodyPr>
          <a:lstStyle/>
          <a:p>
            <a:r>
              <a:rPr lang="zh-CN" altLang="en-US" sz="3200" b="1" dirty="0"/>
              <a:t>选题研究</a:t>
            </a:r>
          </a:p>
        </p:txBody>
      </p:sp>
      <p:sp>
        <p:nvSpPr>
          <p:cNvPr id="16" name="文本框 15"/>
          <p:cNvSpPr txBox="1"/>
          <p:nvPr/>
        </p:nvSpPr>
        <p:spPr>
          <a:xfrm>
            <a:off x="7995847" y="2197590"/>
            <a:ext cx="2209631" cy="584775"/>
          </a:xfrm>
          <a:prstGeom prst="rect">
            <a:avLst/>
          </a:prstGeom>
          <a:noFill/>
        </p:spPr>
        <p:txBody>
          <a:bodyPr wrap="none" rtlCol="0">
            <a:spAutoFit/>
          </a:bodyPr>
          <a:lstStyle/>
          <a:p>
            <a:r>
              <a:rPr lang="zh-CN" altLang="en-US" sz="3200" b="1" dirty="0"/>
              <a:t>项目功能</a:t>
            </a:r>
          </a:p>
        </p:txBody>
      </p:sp>
      <p:sp>
        <p:nvSpPr>
          <p:cNvPr id="17" name="文本框 16"/>
          <p:cNvSpPr txBox="1"/>
          <p:nvPr/>
        </p:nvSpPr>
        <p:spPr>
          <a:xfrm>
            <a:off x="7995847" y="3126773"/>
            <a:ext cx="2209631" cy="584775"/>
          </a:xfrm>
          <a:prstGeom prst="rect">
            <a:avLst/>
          </a:prstGeom>
          <a:noFill/>
        </p:spPr>
        <p:txBody>
          <a:bodyPr wrap="none" rtlCol="0">
            <a:spAutoFit/>
          </a:bodyPr>
          <a:lstStyle/>
          <a:p>
            <a:r>
              <a:rPr lang="zh-CN" altLang="en-US" sz="3200" b="1" dirty="0"/>
              <a:t>开发工具</a:t>
            </a:r>
          </a:p>
        </p:txBody>
      </p:sp>
      <p:sp>
        <p:nvSpPr>
          <p:cNvPr id="18" name="文本框 17"/>
          <p:cNvSpPr txBox="1"/>
          <p:nvPr/>
        </p:nvSpPr>
        <p:spPr>
          <a:xfrm>
            <a:off x="8005033" y="4055956"/>
            <a:ext cx="4016331" cy="1077218"/>
          </a:xfrm>
          <a:prstGeom prst="rect">
            <a:avLst/>
          </a:prstGeom>
          <a:noFill/>
        </p:spPr>
        <p:txBody>
          <a:bodyPr wrap="square" rtlCol="0">
            <a:spAutoFit/>
          </a:bodyPr>
          <a:lstStyle/>
          <a:p>
            <a:r>
              <a:rPr lang="zh-CN" altLang="en-US" sz="3200" b="1" dirty="0"/>
              <a:t>研究内容及实现技术</a:t>
            </a:r>
          </a:p>
        </p:txBody>
      </p:sp>
      <p:sp>
        <p:nvSpPr>
          <p:cNvPr id="19" name="文本框 18"/>
          <p:cNvSpPr txBox="1"/>
          <p:nvPr/>
        </p:nvSpPr>
        <p:spPr>
          <a:xfrm>
            <a:off x="8034729" y="4985140"/>
            <a:ext cx="3362972" cy="584775"/>
          </a:xfrm>
          <a:prstGeom prst="rect">
            <a:avLst/>
          </a:prstGeom>
          <a:noFill/>
        </p:spPr>
        <p:txBody>
          <a:bodyPr wrap="none" rtlCol="0">
            <a:spAutoFit/>
          </a:bodyPr>
          <a:lstStyle/>
          <a:p>
            <a:r>
              <a:rPr lang="zh-CN" altLang="en-US" sz="3200" b="1" dirty="0"/>
              <a:t>问题总结及计划</a:t>
            </a:r>
          </a:p>
        </p:txBody>
      </p:sp>
      <p:sp>
        <p:nvSpPr>
          <p:cNvPr id="20" name="文本框 19"/>
          <p:cNvSpPr txBox="1"/>
          <p:nvPr/>
        </p:nvSpPr>
        <p:spPr>
          <a:xfrm>
            <a:off x="6818798" y="2024216"/>
            <a:ext cx="904415" cy="923330"/>
          </a:xfrm>
          <a:prstGeom prst="rect">
            <a:avLst/>
          </a:prstGeom>
          <a:noFill/>
        </p:spPr>
        <p:txBody>
          <a:bodyPr wrap="none" rtlCol="0">
            <a:spAutoFit/>
          </a:bodyPr>
          <a:lstStyle/>
          <a:p>
            <a:r>
              <a:rPr lang="en-US" altLang="zh-CN" sz="5400" dirty="0">
                <a:ln>
                  <a:solidFill>
                    <a:srgbClr val="007635"/>
                  </a:solidFill>
                </a:ln>
                <a:noFill/>
                <a:latin typeface="Impact" panose="020B0806030902050204" pitchFamily="34" charset="0"/>
              </a:rPr>
              <a:t>02</a:t>
            </a:r>
            <a:endParaRPr lang="zh-CN" altLang="en-US" sz="5400" dirty="0">
              <a:ln>
                <a:solidFill>
                  <a:srgbClr val="007635"/>
                </a:solidFill>
              </a:ln>
              <a:noFill/>
              <a:latin typeface="Impact" panose="020B0806030902050204" pitchFamily="34" charset="0"/>
            </a:endParaRPr>
          </a:p>
        </p:txBody>
      </p:sp>
      <p:sp>
        <p:nvSpPr>
          <p:cNvPr id="21" name="文本框 20"/>
          <p:cNvSpPr txBox="1"/>
          <p:nvPr/>
        </p:nvSpPr>
        <p:spPr>
          <a:xfrm>
            <a:off x="6818798" y="2954765"/>
            <a:ext cx="923651" cy="923330"/>
          </a:xfrm>
          <a:prstGeom prst="rect">
            <a:avLst/>
          </a:prstGeom>
          <a:noFill/>
        </p:spPr>
        <p:txBody>
          <a:bodyPr wrap="none" rtlCol="0">
            <a:spAutoFit/>
          </a:bodyPr>
          <a:lstStyle/>
          <a:p>
            <a:r>
              <a:rPr lang="en-US" altLang="zh-CN" sz="5400" dirty="0">
                <a:ln>
                  <a:solidFill>
                    <a:srgbClr val="007635"/>
                  </a:solidFill>
                </a:ln>
                <a:noFill/>
                <a:latin typeface="Impact" panose="020B0806030902050204" pitchFamily="34" charset="0"/>
              </a:rPr>
              <a:t>03</a:t>
            </a:r>
            <a:endParaRPr lang="zh-CN" altLang="en-US" sz="5400" dirty="0">
              <a:ln>
                <a:solidFill>
                  <a:srgbClr val="007635"/>
                </a:solidFill>
              </a:ln>
              <a:noFill/>
              <a:latin typeface="Impact" panose="020B0806030902050204" pitchFamily="34" charset="0"/>
            </a:endParaRPr>
          </a:p>
        </p:txBody>
      </p:sp>
      <p:sp>
        <p:nvSpPr>
          <p:cNvPr id="22" name="文本框 21"/>
          <p:cNvSpPr txBox="1"/>
          <p:nvPr/>
        </p:nvSpPr>
        <p:spPr>
          <a:xfrm>
            <a:off x="6818798" y="3885314"/>
            <a:ext cx="902811" cy="923330"/>
          </a:xfrm>
          <a:prstGeom prst="rect">
            <a:avLst/>
          </a:prstGeom>
          <a:noFill/>
        </p:spPr>
        <p:txBody>
          <a:bodyPr wrap="none" rtlCol="0">
            <a:spAutoFit/>
          </a:bodyPr>
          <a:lstStyle/>
          <a:p>
            <a:r>
              <a:rPr lang="en-US" altLang="zh-CN" sz="5400" dirty="0">
                <a:ln>
                  <a:solidFill>
                    <a:srgbClr val="007635"/>
                  </a:solidFill>
                </a:ln>
                <a:noFill/>
                <a:latin typeface="Impact" panose="020B0806030902050204" pitchFamily="34" charset="0"/>
              </a:rPr>
              <a:t>04</a:t>
            </a:r>
            <a:endParaRPr lang="zh-CN" altLang="en-US" sz="5400" dirty="0">
              <a:ln>
                <a:solidFill>
                  <a:srgbClr val="007635"/>
                </a:solidFill>
              </a:ln>
              <a:noFill/>
              <a:latin typeface="Impact" panose="020B0806030902050204" pitchFamily="34" charset="0"/>
            </a:endParaRPr>
          </a:p>
        </p:txBody>
      </p:sp>
      <p:sp>
        <p:nvSpPr>
          <p:cNvPr id="29" name="文本框 28"/>
          <p:cNvSpPr txBox="1"/>
          <p:nvPr/>
        </p:nvSpPr>
        <p:spPr>
          <a:xfrm>
            <a:off x="6818798" y="4815863"/>
            <a:ext cx="928459" cy="923330"/>
          </a:xfrm>
          <a:prstGeom prst="rect">
            <a:avLst/>
          </a:prstGeom>
          <a:noFill/>
        </p:spPr>
        <p:txBody>
          <a:bodyPr wrap="none" rtlCol="0">
            <a:spAutoFit/>
          </a:bodyPr>
          <a:lstStyle/>
          <a:p>
            <a:r>
              <a:rPr lang="en-US" altLang="zh-CN" sz="5400" dirty="0">
                <a:ln>
                  <a:solidFill>
                    <a:srgbClr val="007635"/>
                  </a:solidFill>
                </a:ln>
                <a:noFill/>
                <a:latin typeface="Impact" panose="020B0806030902050204" pitchFamily="34" charset="0"/>
              </a:rPr>
              <a:t>05</a:t>
            </a:r>
            <a:endParaRPr lang="zh-CN" altLang="en-US" sz="5400" dirty="0">
              <a:ln>
                <a:solidFill>
                  <a:srgbClr val="007635"/>
                </a:solidFill>
              </a:ln>
              <a:noFill/>
              <a:latin typeface="Impact" panose="020B0806030902050204" pitchFamily="34" charset="0"/>
            </a:endParaRPr>
          </a:p>
        </p:txBody>
      </p:sp>
      <p:sp>
        <p:nvSpPr>
          <p:cNvPr id="31" name="文本框 30"/>
          <p:cNvSpPr txBox="1"/>
          <p:nvPr/>
        </p:nvSpPr>
        <p:spPr>
          <a:xfrm>
            <a:off x="2362022" y="4368316"/>
            <a:ext cx="2031325" cy="1200329"/>
          </a:xfrm>
          <a:prstGeom prst="rect">
            <a:avLst/>
          </a:prstGeom>
          <a:noFill/>
        </p:spPr>
        <p:txBody>
          <a:bodyPr wrap="none" rtlCol="0">
            <a:spAutoFit/>
          </a:bodyPr>
          <a:lstStyle/>
          <a:p>
            <a:r>
              <a:rPr lang="zh-CN" altLang="en-US" sz="7200" b="1" dirty="0">
                <a:solidFill>
                  <a:schemeClr val="bg1"/>
                </a:solidFill>
              </a:rPr>
              <a:t>目录</a:t>
            </a:r>
          </a:p>
        </p:txBody>
      </p:sp>
      <p:sp>
        <p:nvSpPr>
          <p:cNvPr id="32" name="椭圆 31"/>
          <p:cNvSpPr/>
          <p:nvPr/>
        </p:nvSpPr>
        <p:spPr>
          <a:xfrm>
            <a:off x="1973475" y="1132832"/>
            <a:ext cx="2802467" cy="2802467"/>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Tree>
    <p:extLst>
      <p:ext uri="{BB962C8B-B14F-4D97-AF65-F5344CB8AC3E}">
        <p14:creationId xmlns:p14="http://schemas.microsoft.com/office/powerpoint/2010/main" val="1950208192"/>
      </p:ext>
    </p:extLst>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197" y="397933"/>
            <a:ext cx="11485605" cy="6062134"/>
          </a:xfrm>
          <a:prstGeom prst="rect">
            <a:avLst/>
          </a:prstGeom>
          <a:blipFill>
            <a:blip r:embed="rId2"/>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45982" y="1178983"/>
            <a:ext cx="4500033" cy="4500033"/>
          </a:xfrm>
          <a:prstGeom prst="ellipse">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 name="文本框 3"/>
          <p:cNvSpPr txBox="1"/>
          <p:nvPr/>
        </p:nvSpPr>
        <p:spPr>
          <a:xfrm>
            <a:off x="4618669" y="2505669"/>
            <a:ext cx="2954655" cy="923330"/>
          </a:xfrm>
          <a:prstGeom prst="rect">
            <a:avLst/>
          </a:prstGeom>
          <a:noFill/>
        </p:spPr>
        <p:txBody>
          <a:bodyPr wrap="none" rtlCol="0">
            <a:spAutoFit/>
          </a:bodyPr>
          <a:lstStyle/>
          <a:p>
            <a:r>
              <a:rPr lang="zh-CN" altLang="en-US" sz="5400" b="1" dirty="0">
                <a:solidFill>
                  <a:schemeClr val="bg1"/>
                </a:solidFill>
                <a:latin typeface="Impact" panose="020B0806030902050204" pitchFamily="34" charset="0"/>
              </a:rPr>
              <a:t>第一部分</a:t>
            </a:r>
          </a:p>
        </p:txBody>
      </p:sp>
      <p:sp>
        <p:nvSpPr>
          <p:cNvPr id="5" name="文本框 4"/>
          <p:cNvSpPr txBox="1"/>
          <p:nvPr/>
        </p:nvSpPr>
        <p:spPr>
          <a:xfrm>
            <a:off x="4618670" y="3428999"/>
            <a:ext cx="2954655" cy="923330"/>
          </a:xfrm>
          <a:prstGeom prst="rect">
            <a:avLst/>
          </a:prstGeom>
          <a:noFill/>
        </p:spPr>
        <p:txBody>
          <a:bodyPr wrap="none" rtlCol="0">
            <a:spAutoFit/>
          </a:bodyPr>
          <a:lstStyle>
            <a:defPPr>
              <a:defRPr lang="zh-CN"/>
            </a:defPPr>
            <a:lvl1pPr>
              <a:defRPr sz="5400" b="1">
                <a:solidFill>
                  <a:schemeClr val="bg1"/>
                </a:solidFill>
                <a:latin typeface="Impact" panose="020B0806030902050204" pitchFamily="34" charset="0"/>
              </a:defRPr>
            </a:lvl1pPr>
          </a:lstStyle>
          <a:p>
            <a:r>
              <a:rPr lang="zh-CN" altLang="en-US" dirty="0"/>
              <a:t>选题研究</a:t>
            </a:r>
          </a:p>
        </p:txBody>
      </p:sp>
      <p:cxnSp>
        <p:nvCxnSpPr>
          <p:cNvPr id="7" name="直接连接符 6"/>
          <p:cNvCxnSpPr/>
          <p:nvPr/>
        </p:nvCxnSpPr>
        <p:spPr>
          <a:xfrm>
            <a:off x="4711700" y="3428999"/>
            <a:ext cx="2755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3182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0312" y="473491"/>
            <a:ext cx="11654764" cy="6033427"/>
          </a:xfrm>
          <a:prstGeom prst="rect">
            <a:avLst/>
          </a:prstGeom>
          <a:solidFill>
            <a:srgbClr val="E2E2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 name="组合 5"/>
          <p:cNvGrpSpPr/>
          <p:nvPr/>
        </p:nvGrpSpPr>
        <p:grpSpPr>
          <a:xfrm>
            <a:off x="192505" y="558016"/>
            <a:ext cx="11819823" cy="686584"/>
            <a:chOff x="192505" y="2307657"/>
            <a:chExt cx="11819823" cy="2340546"/>
          </a:xfrm>
          <a:effectLst>
            <a:outerShdw blurRad="50800" dist="38100" dir="2700000" algn="tl" rotWithShape="0">
              <a:prstClr val="black">
                <a:alpha val="40000"/>
              </a:prstClr>
            </a:outerShdw>
          </a:effectLst>
        </p:grpSpPr>
        <p:sp>
          <p:nvSpPr>
            <p:cNvPr id="7" name="矩形 6"/>
            <p:cNvSpPr/>
            <p:nvPr/>
          </p:nvSpPr>
          <p:spPr>
            <a:xfrm>
              <a:off x="192505" y="2307657"/>
              <a:ext cx="11819823" cy="224268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6200000" flipH="1">
              <a:off x="22392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5400000">
              <a:off x="1187445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8389" y="594566"/>
            <a:ext cx="2593980" cy="1077218"/>
          </a:xfrm>
          <a:prstGeom prst="rect">
            <a:avLst/>
          </a:prstGeom>
          <a:noFill/>
        </p:spPr>
        <p:txBody>
          <a:bodyPr wrap="none" rtlCol="0">
            <a:spAutoFit/>
          </a:bodyPr>
          <a:lstStyle/>
          <a:p>
            <a:r>
              <a:rPr lang="en-US" altLang="zh-CN" sz="3200" b="1" dirty="0">
                <a:solidFill>
                  <a:schemeClr val="bg1"/>
                </a:solidFill>
              </a:rPr>
              <a:t>01 |</a:t>
            </a:r>
            <a:r>
              <a:rPr lang="zh-CN" altLang="en-US" sz="3200" b="1" dirty="0">
                <a:solidFill>
                  <a:schemeClr val="bg1"/>
                </a:solidFill>
              </a:rPr>
              <a:t>选题研究</a:t>
            </a:r>
          </a:p>
          <a:p>
            <a:endParaRPr lang="zh-CN" altLang="en-US" sz="3200" b="1" dirty="0">
              <a:solidFill>
                <a:schemeClr val="bg1"/>
              </a:solidFill>
            </a:endParaRPr>
          </a:p>
        </p:txBody>
      </p:sp>
      <p:sp>
        <p:nvSpPr>
          <p:cNvPr id="4" name="文本框 3"/>
          <p:cNvSpPr txBox="1"/>
          <p:nvPr/>
        </p:nvSpPr>
        <p:spPr>
          <a:xfrm>
            <a:off x="1276231" y="1858464"/>
            <a:ext cx="3647152" cy="923330"/>
          </a:xfrm>
          <a:prstGeom prst="rect">
            <a:avLst/>
          </a:prstGeom>
          <a:noFill/>
        </p:spPr>
        <p:txBody>
          <a:bodyPr wrap="none" rtlCol="0">
            <a:spAutoFit/>
          </a:bodyPr>
          <a:lstStyle/>
          <a:p>
            <a:r>
              <a:rPr lang="zh-CN" altLang="en-US" sz="5400" b="1" dirty="0">
                <a:solidFill>
                  <a:srgbClr val="00B050"/>
                </a:solidFill>
              </a:rPr>
              <a:t>背景和意义</a:t>
            </a:r>
          </a:p>
        </p:txBody>
      </p:sp>
      <p:sp>
        <p:nvSpPr>
          <p:cNvPr id="2" name="文本框 1"/>
          <p:cNvSpPr txBox="1"/>
          <p:nvPr/>
        </p:nvSpPr>
        <p:spPr>
          <a:xfrm>
            <a:off x="-658338" y="1224128"/>
            <a:ext cx="2313454" cy="2646878"/>
          </a:xfrm>
          <a:prstGeom prst="rect">
            <a:avLst/>
          </a:prstGeom>
          <a:noFill/>
        </p:spPr>
        <p:txBody>
          <a:bodyPr wrap="none" rtlCol="0">
            <a:spAutoFit/>
          </a:bodyPr>
          <a:lstStyle/>
          <a:p>
            <a:r>
              <a:rPr lang="zh-CN" altLang="en-US" sz="16600" dirty="0">
                <a:solidFill>
                  <a:schemeClr val="tx1">
                    <a:lumMod val="85000"/>
                    <a:lumOff val="15000"/>
                  </a:schemeClr>
                </a:solidFill>
              </a:rPr>
              <a:t>“</a:t>
            </a:r>
          </a:p>
        </p:txBody>
      </p:sp>
      <p:sp>
        <p:nvSpPr>
          <p:cNvPr id="12" name="矩形 11"/>
          <p:cNvSpPr/>
          <p:nvPr/>
        </p:nvSpPr>
        <p:spPr>
          <a:xfrm>
            <a:off x="515938" y="3183467"/>
            <a:ext cx="11196637" cy="3063329"/>
          </a:xfrm>
          <a:prstGeom prst="rect">
            <a:avLst/>
          </a:prstGeom>
          <a:noFill/>
          <a:ln w="1905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967486" y="3045240"/>
            <a:ext cx="4092193" cy="654518"/>
            <a:chOff x="1058927" y="3293902"/>
            <a:chExt cx="3782580" cy="654518"/>
          </a:xfrm>
        </p:grpSpPr>
        <p:sp>
          <p:nvSpPr>
            <p:cNvPr id="11" name="矩形 10"/>
            <p:cNvSpPr/>
            <p:nvPr/>
          </p:nvSpPr>
          <p:spPr>
            <a:xfrm>
              <a:off x="1276230" y="3293902"/>
              <a:ext cx="3565277" cy="6545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a:off x="1058927" y="3293902"/>
              <a:ext cx="217304" cy="135098"/>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p:cNvSpPr/>
          <p:nvPr/>
        </p:nvSpPr>
        <p:spPr>
          <a:xfrm>
            <a:off x="1304315" y="3085652"/>
            <a:ext cx="3570208" cy="525657"/>
          </a:xfrm>
          <a:prstGeom prst="rect">
            <a:avLst/>
          </a:prstGeom>
        </p:spPr>
        <p:txBody>
          <a:bodyPr wrap="none">
            <a:spAutoFit/>
          </a:bodyPr>
          <a:lstStyle/>
          <a:p>
            <a:pPr lvl="0">
              <a:lnSpc>
                <a:spcPct val="130000"/>
              </a:lnSpc>
            </a:pPr>
            <a:r>
              <a:rPr lang="zh-CN" altLang="en-US" sz="2400" b="1" dirty="0">
                <a:solidFill>
                  <a:schemeClr val="bg1"/>
                </a:solidFill>
              </a:rPr>
              <a:t>握力计在当今社会的地位</a:t>
            </a:r>
            <a:endParaRPr lang="en-US" altLang="zh-CN" sz="2400" b="1" dirty="0">
              <a:solidFill>
                <a:schemeClr val="bg1"/>
              </a:solidFill>
            </a:endParaRPr>
          </a:p>
        </p:txBody>
      </p:sp>
      <p:sp>
        <p:nvSpPr>
          <p:cNvPr id="16" name="矩形 55"/>
          <p:cNvSpPr/>
          <p:nvPr/>
        </p:nvSpPr>
        <p:spPr>
          <a:xfrm>
            <a:off x="1273393" y="4004854"/>
            <a:ext cx="10114273" cy="2116332"/>
          </a:xfrm>
          <a:prstGeom prst="rect">
            <a:avLst/>
          </a:prstGeom>
        </p:spPr>
        <p:txBody>
          <a:bodyPr wrap="square" lIns="91424" tIns="45712" rIns="91424" bIns="45712">
            <a:spAutoFit/>
          </a:bodyPr>
          <a:lstStyle/>
          <a:p>
            <a:pPr marL="285750" indent="-285750">
              <a:lnSpc>
                <a:spcPct val="150000"/>
              </a:lnSpc>
              <a:spcBef>
                <a:spcPts val="600"/>
              </a:spcBef>
              <a:buFont typeface="Arial" panose="020B0604020202020204" pitchFamily="34" charset="0"/>
              <a:buChar char="•"/>
            </a:pPr>
            <a:r>
              <a:rPr lang="zh-CN" altLang="zh-CN" dirty="0"/>
              <a:t>无论是日常生活中搬动箱子，还是在健身房进行力量训练，都要求你得有足够的握力，才能够搬移这些重物，因为直接接触重物的手掌，会根据握力是否足够传导给大脑一个信号，大脑再根据信号才来判断是否能够搬动这个重量。那没有足够的握力，就无法完成这些事情，如果硬来就会伤及自身的健康。因此可以通过握力计来了解自身的情况。</a:t>
            </a:r>
            <a:endParaRPr lang="en-US" altLang="zh-CN" dirty="0"/>
          </a:p>
          <a:p>
            <a:pPr marL="285750" indent="-285750">
              <a:lnSpc>
                <a:spcPct val="150000"/>
              </a:lnSpc>
              <a:spcBef>
                <a:spcPts val="600"/>
              </a:spcBef>
              <a:buFont typeface="Arial" panose="020B0604020202020204" pitchFamily="34" charset="0"/>
              <a:buChar char="•"/>
            </a:pPr>
            <a:endParaRPr lang="en-US" altLang="zh-CN" sz="1400" dirty="0">
              <a:solidFill>
                <a:srgbClr val="404040"/>
              </a:solidFill>
              <a:latin typeface="+mj-ea"/>
            </a:endParaRPr>
          </a:p>
        </p:txBody>
      </p:sp>
    </p:spTree>
    <p:extLst>
      <p:ext uri="{BB962C8B-B14F-4D97-AF65-F5344CB8AC3E}">
        <p14:creationId xmlns:p14="http://schemas.microsoft.com/office/powerpoint/2010/main" val="3636704854"/>
      </p:ext>
    </p:extLst>
  </p:cSld>
  <p:clrMapOvr>
    <a:masterClrMapping/>
  </p:clrMapOvr>
  <p:transition spd="med">
    <p:pull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3197" y="397933"/>
            <a:ext cx="11485605" cy="6062134"/>
          </a:xfrm>
          <a:prstGeom prst="rect">
            <a:avLst/>
          </a:prstGeom>
          <a:solidFill>
            <a:srgbClr val="E2E2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92505" y="558016"/>
            <a:ext cx="11819823" cy="686584"/>
            <a:chOff x="192505" y="2307657"/>
            <a:chExt cx="11819823" cy="2340546"/>
          </a:xfrm>
          <a:effectLst>
            <a:outerShdw blurRad="50800" dist="38100" dir="2700000" algn="tl" rotWithShape="0">
              <a:prstClr val="black">
                <a:alpha val="40000"/>
              </a:prstClr>
            </a:outerShdw>
          </a:effectLst>
        </p:grpSpPr>
        <p:sp>
          <p:nvSpPr>
            <p:cNvPr id="7" name="矩形 6"/>
            <p:cNvSpPr/>
            <p:nvPr/>
          </p:nvSpPr>
          <p:spPr>
            <a:xfrm>
              <a:off x="192505" y="2307657"/>
              <a:ext cx="11819823" cy="224268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6200000" flipH="1">
              <a:off x="22392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5400000">
              <a:off x="1187445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98389" y="594566"/>
            <a:ext cx="2837636" cy="584775"/>
          </a:xfrm>
          <a:prstGeom prst="rect">
            <a:avLst/>
          </a:prstGeom>
          <a:noFill/>
        </p:spPr>
        <p:txBody>
          <a:bodyPr wrap="none" rtlCol="0">
            <a:spAutoFit/>
          </a:bodyPr>
          <a:lstStyle/>
          <a:p>
            <a:r>
              <a:rPr lang="en-US" altLang="zh-CN" sz="3200" b="1" dirty="0">
                <a:solidFill>
                  <a:schemeClr val="bg1"/>
                </a:solidFill>
              </a:rPr>
              <a:t>01 | </a:t>
            </a:r>
            <a:r>
              <a:rPr lang="zh-CN" altLang="en-US" sz="3200" b="1" dirty="0">
                <a:solidFill>
                  <a:schemeClr val="bg1"/>
                </a:solidFill>
              </a:rPr>
              <a:t>课题目的</a:t>
            </a:r>
            <a:r>
              <a:rPr lang="en-US" altLang="zh-CN" sz="3200" b="1" dirty="0">
                <a:solidFill>
                  <a:schemeClr val="bg1"/>
                </a:solidFill>
              </a:rPr>
              <a:t> </a:t>
            </a:r>
            <a:endParaRPr lang="zh-CN" altLang="en-US" sz="3200" b="1" dirty="0">
              <a:solidFill>
                <a:schemeClr val="bg1"/>
              </a:solidFill>
            </a:endParaRPr>
          </a:p>
        </p:txBody>
      </p:sp>
      <p:sp>
        <p:nvSpPr>
          <p:cNvPr id="16" name="矩形 15"/>
          <p:cNvSpPr/>
          <p:nvPr/>
        </p:nvSpPr>
        <p:spPr>
          <a:xfrm>
            <a:off x="1273394" y="1438974"/>
            <a:ext cx="3518740" cy="4867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446555" y="1438974"/>
            <a:ext cx="1800493" cy="417358"/>
          </a:xfrm>
          <a:prstGeom prst="rect">
            <a:avLst/>
          </a:prstGeom>
        </p:spPr>
        <p:txBody>
          <a:bodyPr wrap="none">
            <a:spAutoFit/>
          </a:bodyPr>
          <a:lstStyle/>
          <a:p>
            <a:pPr lvl="0">
              <a:lnSpc>
                <a:spcPct val="130000"/>
              </a:lnSpc>
            </a:pPr>
            <a:r>
              <a:rPr lang="zh-CN" altLang="en-US" b="1" dirty="0">
                <a:solidFill>
                  <a:schemeClr val="bg1"/>
                </a:solidFill>
              </a:rPr>
              <a:t>在生活中的价值</a:t>
            </a:r>
            <a:endParaRPr lang="en-US" altLang="zh-CN" b="1" dirty="0">
              <a:solidFill>
                <a:schemeClr val="bg1"/>
              </a:solidFill>
            </a:endParaRPr>
          </a:p>
        </p:txBody>
      </p:sp>
      <p:sp>
        <p:nvSpPr>
          <p:cNvPr id="19" name="矩形 55"/>
          <p:cNvSpPr/>
          <p:nvPr/>
        </p:nvSpPr>
        <p:spPr>
          <a:xfrm>
            <a:off x="1724529" y="1925719"/>
            <a:ext cx="10114273" cy="777504"/>
          </a:xfrm>
          <a:prstGeom prst="rect">
            <a:avLst/>
          </a:prstGeom>
        </p:spPr>
        <p:txBody>
          <a:bodyPr wrap="square" lIns="91424" tIns="45712" rIns="91424" bIns="45712">
            <a:spAutoFit/>
          </a:bodyPr>
          <a:lstStyle/>
          <a:p>
            <a:pPr marL="285750" indent="-285750">
              <a:lnSpc>
                <a:spcPct val="150000"/>
              </a:lnSpc>
              <a:spcBef>
                <a:spcPts val="600"/>
              </a:spcBef>
              <a:buFont typeface="Arial" panose="020B0604020202020204" pitchFamily="34" charset="0"/>
              <a:buChar char="•"/>
            </a:pPr>
            <a:r>
              <a:rPr lang="zh-CN" altLang="en-US" sz="1400" dirty="0">
                <a:solidFill>
                  <a:srgbClr val="404040"/>
                </a:solidFill>
                <a:latin typeface="+mj-ea"/>
                <a:ea typeface="+mj-ea"/>
              </a:rPr>
              <a:t>握力计能够提高人手臂的握力，使人拿重物品毫不费力、轻松自如。</a:t>
            </a:r>
            <a:endParaRPr lang="en-US" altLang="zh-CN" sz="1400" dirty="0">
              <a:solidFill>
                <a:srgbClr val="404040"/>
              </a:solidFill>
              <a:latin typeface="+mj-ea"/>
              <a:ea typeface="+mj-ea"/>
            </a:endParaRPr>
          </a:p>
          <a:p>
            <a:pPr marL="285750" indent="-285750">
              <a:lnSpc>
                <a:spcPct val="150000"/>
              </a:lnSpc>
              <a:spcBef>
                <a:spcPts val="600"/>
              </a:spcBef>
              <a:buFont typeface="Arial" panose="020B0604020202020204" pitchFamily="34" charset="0"/>
              <a:buChar char="•"/>
            </a:pPr>
            <a:r>
              <a:rPr lang="zh-CN" altLang="en-US" sz="1400" dirty="0">
                <a:solidFill>
                  <a:srgbClr val="404040"/>
                </a:solidFill>
                <a:latin typeface="+mj-ea"/>
              </a:rPr>
              <a:t>如果能够开发出智能的握力计，让大家都可以充分了解自身的身体状况，并且在生活中轻松自如的拿重物。</a:t>
            </a:r>
            <a:endParaRPr lang="en-US" altLang="zh-CN" sz="1400" dirty="0">
              <a:solidFill>
                <a:srgbClr val="404040"/>
              </a:solidFill>
              <a:latin typeface="+mj-ea"/>
            </a:endParaRPr>
          </a:p>
        </p:txBody>
      </p:sp>
      <p:sp>
        <p:nvSpPr>
          <p:cNvPr id="20" name="矩形 19"/>
          <p:cNvSpPr/>
          <p:nvPr/>
        </p:nvSpPr>
        <p:spPr>
          <a:xfrm>
            <a:off x="1273394" y="2685728"/>
            <a:ext cx="3518740" cy="4867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446555" y="2685728"/>
            <a:ext cx="1800493" cy="417358"/>
          </a:xfrm>
          <a:prstGeom prst="rect">
            <a:avLst/>
          </a:prstGeom>
        </p:spPr>
        <p:txBody>
          <a:bodyPr wrap="none">
            <a:spAutoFit/>
          </a:bodyPr>
          <a:lstStyle/>
          <a:p>
            <a:pPr lvl="0">
              <a:lnSpc>
                <a:spcPct val="130000"/>
              </a:lnSpc>
            </a:pPr>
            <a:r>
              <a:rPr lang="zh-CN" altLang="en-US" b="1" dirty="0">
                <a:solidFill>
                  <a:schemeClr val="bg1"/>
                </a:solidFill>
              </a:rPr>
              <a:t>在健身中的价值</a:t>
            </a:r>
            <a:endParaRPr lang="en-US" altLang="zh-CN" b="1" dirty="0">
              <a:solidFill>
                <a:schemeClr val="bg1"/>
              </a:solidFill>
            </a:endParaRPr>
          </a:p>
        </p:txBody>
      </p:sp>
      <p:sp>
        <p:nvSpPr>
          <p:cNvPr id="22" name="矩形 55"/>
          <p:cNvSpPr/>
          <p:nvPr/>
        </p:nvSpPr>
        <p:spPr>
          <a:xfrm>
            <a:off x="1724529" y="3162313"/>
            <a:ext cx="10114273" cy="777504"/>
          </a:xfrm>
          <a:prstGeom prst="rect">
            <a:avLst/>
          </a:prstGeom>
        </p:spPr>
        <p:txBody>
          <a:bodyPr wrap="square" lIns="91424" tIns="45712" rIns="91424" bIns="45712">
            <a:spAutoFit/>
          </a:bodyPr>
          <a:lstStyle/>
          <a:p>
            <a:pPr marL="285750" indent="-285750">
              <a:lnSpc>
                <a:spcPct val="150000"/>
              </a:lnSpc>
              <a:spcBef>
                <a:spcPts val="600"/>
              </a:spcBef>
              <a:buFont typeface="Arial" panose="020B0604020202020204" pitchFamily="34" charset="0"/>
              <a:buChar char="•"/>
            </a:pPr>
            <a:r>
              <a:rPr lang="zh-CN" altLang="en-US" sz="1400" dirty="0">
                <a:solidFill>
                  <a:srgbClr val="404040"/>
                </a:solidFill>
                <a:latin typeface="+mj-ea"/>
                <a:ea typeface="+mj-ea"/>
              </a:rPr>
              <a:t>握力计作为锻炼器材，可以检测身体的疲劳程度。</a:t>
            </a:r>
            <a:endParaRPr lang="en-US" altLang="zh-CN" sz="1400" dirty="0">
              <a:solidFill>
                <a:srgbClr val="404040"/>
              </a:solidFill>
              <a:latin typeface="+mj-ea"/>
              <a:ea typeface="+mj-ea"/>
            </a:endParaRPr>
          </a:p>
          <a:p>
            <a:pPr marL="285750" indent="-285750">
              <a:lnSpc>
                <a:spcPct val="150000"/>
              </a:lnSpc>
              <a:spcBef>
                <a:spcPts val="600"/>
              </a:spcBef>
              <a:buFont typeface="Arial" panose="020B0604020202020204" pitchFamily="34" charset="0"/>
              <a:buChar char="•"/>
            </a:pPr>
            <a:r>
              <a:rPr lang="zh-CN" altLang="en-US" sz="1400" dirty="0">
                <a:solidFill>
                  <a:srgbClr val="404040"/>
                </a:solidFill>
                <a:latin typeface="+mj-ea"/>
              </a:rPr>
              <a:t>可以让健身人士更直观的了解自己健身过程中潜在的危害。</a:t>
            </a:r>
            <a:endParaRPr lang="en-US" altLang="zh-CN" sz="1400" dirty="0">
              <a:solidFill>
                <a:srgbClr val="404040"/>
              </a:solidFill>
              <a:latin typeface="+mj-ea"/>
            </a:endParaRPr>
          </a:p>
        </p:txBody>
      </p:sp>
      <p:sp>
        <p:nvSpPr>
          <p:cNvPr id="23" name="矩形 22"/>
          <p:cNvSpPr/>
          <p:nvPr/>
        </p:nvSpPr>
        <p:spPr>
          <a:xfrm>
            <a:off x="1273394" y="3890742"/>
            <a:ext cx="3518740" cy="4867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446555" y="3890742"/>
            <a:ext cx="1800493" cy="417358"/>
          </a:xfrm>
          <a:prstGeom prst="rect">
            <a:avLst/>
          </a:prstGeom>
        </p:spPr>
        <p:txBody>
          <a:bodyPr wrap="none">
            <a:spAutoFit/>
          </a:bodyPr>
          <a:lstStyle/>
          <a:p>
            <a:pPr lvl="0">
              <a:lnSpc>
                <a:spcPct val="130000"/>
              </a:lnSpc>
            </a:pPr>
            <a:r>
              <a:rPr lang="zh-CN" altLang="en-US" b="1" dirty="0">
                <a:solidFill>
                  <a:schemeClr val="bg1"/>
                </a:solidFill>
              </a:rPr>
              <a:t>在医学上的价值</a:t>
            </a:r>
            <a:endParaRPr lang="en-US" altLang="zh-CN" b="1" dirty="0">
              <a:solidFill>
                <a:schemeClr val="bg1"/>
              </a:solidFill>
            </a:endParaRPr>
          </a:p>
        </p:txBody>
      </p:sp>
      <p:sp>
        <p:nvSpPr>
          <p:cNvPr id="25" name="矩形 55"/>
          <p:cNvSpPr/>
          <p:nvPr/>
        </p:nvSpPr>
        <p:spPr>
          <a:xfrm>
            <a:off x="1724529" y="4377487"/>
            <a:ext cx="10114273" cy="777504"/>
          </a:xfrm>
          <a:prstGeom prst="rect">
            <a:avLst/>
          </a:prstGeom>
        </p:spPr>
        <p:txBody>
          <a:bodyPr wrap="square" lIns="91424" tIns="45712" rIns="91424" bIns="45712">
            <a:spAutoFit/>
          </a:bodyPr>
          <a:lstStyle/>
          <a:p>
            <a:pPr marL="285750" indent="-285750">
              <a:lnSpc>
                <a:spcPct val="150000"/>
              </a:lnSpc>
              <a:spcBef>
                <a:spcPts val="600"/>
              </a:spcBef>
              <a:buFont typeface="Arial" panose="020B0604020202020204" pitchFamily="34" charset="0"/>
              <a:buChar char="•"/>
            </a:pPr>
            <a:r>
              <a:rPr lang="zh-CN" altLang="en-US" sz="1400" dirty="0">
                <a:solidFill>
                  <a:srgbClr val="404040"/>
                </a:solidFill>
                <a:latin typeface="+mj-ea"/>
                <a:ea typeface="+mj-ea"/>
              </a:rPr>
              <a:t>握力计还能够帮助手臂部位有着软组织挫伤的人，能够使用握力计进行康复治疗。</a:t>
            </a:r>
            <a:endParaRPr lang="en-US" altLang="zh-CN" sz="1400" dirty="0">
              <a:solidFill>
                <a:srgbClr val="404040"/>
              </a:solidFill>
              <a:latin typeface="+mj-ea"/>
              <a:ea typeface="+mj-ea"/>
            </a:endParaRPr>
          </a:p>
          <a:p>
            <a:pPr marL="285750" indent="-285750">
              <a:lnSpc>
                <a:spcPct val="150000"/>
              </a:lnSpc>
              <a:spcBef>
                <a:spcPts val="600"/>
              </a:spcBef>
              <a:buFont typeface="Arial" panose="020B0604020202020204" pitchFamily="34" charset="0"/>
              <a:buChar char="•"/>
            </a:pPr>
            <a:r>
              <a:rPr lang="zh-CN" altLang="en-US" sz="1400" dirty="0">
                <a:solidFill>
                  <a:srgbClr val="404040"/>
                </a:solidFill>
                <a:latin typeface="+mj-ea"/>
              </a:rPr>
              <a:t>在医学中，首先它可以检测人体的疲劳状况，其次可以用作康复治疗。</a:t>
            </a:r>
            <a:endParaRPr lang="en-US" altLang="zh-CN" sz="1400" dirty="0">
              <a:solidFill>
                <a:srgbClr val="404040"/>
              </a:solidFill>
              <a:latin typeface="+mj-ea"/>
            </a:endParaRPr>
          </a:p>
        </p:txBody>
      </p:sp>
      <p:sp>
        <p:nvSpPr>
          <p:cNvPr id="26" name="矩形 25"/>
          <p:cNvSpPr/>
          <p:nvPr/>
        </p:nvSpPr>
        <p:spPr>
          <a:xfrm>
            <a:off x="1273394" y="5137496"/>
            <a:ext cx="3518740" cy="4867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446555" y="5137496"/>
            <a:ext cx="1800493" cy="417358"/>
          </a:xfrm>
          <a:prstGeom prst="rect">
            <a:avLst/>
          </a:prstGeom>
        </p:spPr>
        <p:txBody>
          <a:bodyPr wrap="none">
            <a:spAutoFit/>
          </a:bodyPr>
          <a:lstStyle/>
          <a:p>
            <a:pPr lvl="0">
              <a:lnSpc>
                <a:spcPct val="130000"/>
              </a:lnSpc>
            </a:pPr>
            <a:r>
              <a:rPr lang="zh-CN" altLang="en-US" b="1" dirty="0">
                <a:solidFill>
                  <a:schemeClr val="bg1"/>
                </a:solidFill>
              </a:rPr>
              <a:t>对于自身的价值</a:t>
            </a:r>
            <a:endParaRPr lang="en-US" altLang="zh-CN" b="1" dirty="0">
              <a:solidFill>
                <a:schemeClr val="bg1"/>
              </a:solidFill>
            </a:endParaRPr>
          </a:p>
        </p:txBody>
      </p:sp>
      <p:sp>
        <p:nvSpPr>
          <p:cNvPr id="28" name="矩形 55"/>
          <p:cNvSpPr/>
          <p:nvPr/>
        </p:nvSpPr>
        <p:spPr>
          <a:xfrm>
            <a:off x="1724529" y="5624241"/>
            <a:ext cx="10114273" cy="777504"/>
          </a:xfrm>
          <a:prstGeom prst="rect">
            <a:avLst/>
          </a:prstGeom>
        </p:spPr>
        <p:txBody>
          <a:bodyPr wrap="square" lIns="91424" tIns="45712" rIns="91424" bIns="45712">
            <a:spAutoFit/>
          </a:bodyPr>
          <a:lstStyle/>
          <a:p>
            <a:pPr marL="285750" indent="-285750">
              <a:lnSpc>
                <a:spcPct val="150000"/>
              </a:lnSpc>
              <a:spcBef>
                <a:spcPts val="600"/>
              </a:spcBef>
              <a:buFont typeface="Arial" panose="020B0604020202020204" pitchFamily="34" charset="0"/>
              <a:buChar char="•"/>
            </a:pPr>
            <a:r>
              <a:rPr lang="zh-CN" altLang="en-US" sz="1400" dirty="0">
                <a:solidFill>
                  <a:srgbClr val="404040"/>
                </a:solidFill>
                <a:latin typeface="+mj-ea"/>
                <a:ea typeface="+mj-ea"/>
              </a:rPr>
              <a:t>本次毕业设计可以让我深入了解握力计对人体的影响。</a:t>
            </a:r>
            <a:endParaRPr lang="en-US" altLang="zh-CN" sz="1400" dirty="0">
              <a:solidFill>
                <a:srgbClr val="404040"/>
              </a:solidFill>
              <a:latin typeface="+mj-ea"/>
              <a:ea typeface="+mj-ea"/>
            </a:endParaRPr>
          </a:p>
          <a:p>
            <a:pPr marL="285750" indent="-285750">
              <a:lnSpc>
                <a:spcPct val="150000"/>
              </a:lnSpc>
              <a:spcBef>
                <a:spcPts val="600"/>
              </a:spcBef>
              <a:buFont typeface="Arial" panose="020B0604020202020204" pitchFamily="34" charset="0"/>
              <a:buChar char="•"/>
            </a:pPr>
            <a:r>
              <a:rPr lang="zh-CN" altLang="en-US" sz="1400" dirty="0">
                <a:solidFill>
                  <a:srgbClr val="404040"/>
                </a:solidFill>
                <a:latin typeface="+mj-ea"/>
              </a:rPr>
              <a:t>充分验证了在学校所学的知识，提升自己的动手能力以及应变能力。</a:t>
            </a:r>
            <a:endParaRPr lang="en-US" altLang="zh-CN" sz="1400" dirty="0">
              <a:solidFill>
                <a:srgbClr val="404040"/>
              </a:solidFill>
              <a:latin typeface="+mj-ea"/>
            </a:endParaRPr>
          </a:p>
        </p:txBody>
      </p:sp>
    </p:spTree>
    <p:extLst>
      <p:ext uri="{BB962C8B-B14F-4D97-AF65-F5344CB8AC3E}">
        <p14:creationId xmlns:p14="http://schemas.microsoft.com/office/powerpoint/2010/main" val="418771487"/>
      </p:ext>
    </p:extLst>
  </p:cSld>
  <p:clrMapOvr>
    <a:masterClrMapping/>
  </p:clrMapOvr>
  <p:transition spd="med">
    <p:pull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197" y="397933"/>
            <a:ext cx="11485605" cy="6062134"/>
          </a:xfrm>
          <a:prstGeom prst="rect">
            <a:avLst/>
          </a:prstGeom>
          <a:blipFill>
            <a:blip r:embed="rId2"/>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45982" y="1178983"/>
            <a:ext cx="4500033" cy="4500033"/>
          </a:xfrm>
          <a:prstGeom prst="ellipse">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 name="文本框 3"/>
          <p:cNvSpPr txBox="1"/>
          <p:nvPr/>
        </p:nvSpPr>
        <p:spPr>
          <a:xfrm>
            <a:off x="4618669" y="2505669"/>
            <a:ext cx="2954655" cy="923330"/>
          </a:xfrm>
          <a:prstGeom prst="rect">
            <a:avLst/>
          </a:prstGeom>
          <a:noFill/>
        </p:spPr>
        <p:txBody>
          <a:bodyPr wrap="none" rtlCol="0">
            <a:spAutoFit/>
          </a:bodyPr>
          <a:lstStyle/>
          <a:p>
            <a:r>
              <a:rPr lang="zh-CN" altLang="en-US" sz="5400" b="1" dirty="0">
                <a:solidFill>
                  <a:schemeClr val="bg1"/>
                </a:solidFill>
                <a:latin typeface="Impact" panose="020B0806030902050204" pitchFamily="34" charset="0"/>
              </a:rPr>
              <a:t>第二部分</a:t>
            </a:r>
          </a:p>
        </p:txBody>
      </p:sp>
      <p:sp>
        <p:nvSpPr>
          <p:cNvPr id="5" name="文本框 4"/>
          <p:cNvSpPr txBox="1"/>
          <p:nvPr/>
        </p:nvSpPr>
        <p:spPr>
          <a:xfrm>
            <a:off x="4618670" y="3428999"/>
            <a:ext cx="2954655" cy="923330"/>
          </a:xfrm>
          <a:prstGeom prst="rect">
            <a:avLst/>
          </a:prstGeom>
          <a:noFill/>
        </p:spPr>
        <p:txBody>
          <a:bodyPr wrap="none" rtlCol="0">
            <a:spAutoFit/>
          </a:bodyPr>
          <a:lstStyle>
            <a:defPPr>
              <a:defRPr lang="zh-CN"/>
            </a:defPPr>
            <a:lvl1pPr>
              <a:defRPr sz="5400" b="1">
                <a:solidFill>
                  <a:schemeClr val="bg1"/>
                </a:solidFill>
                <a:latin typeface="Impact" panose="020B0806030902050204" pitchFamily="34" charset="0"/>
              </a:defRPr>
            </a:lvl1pPr>
          </a:lstStyle>
          <a:p>
            <a:r>
              <a:rPr lang="zh-CN" altLang="en-US" dirty="0"/>
              <a:t>项目功能</a:t>
            </a:r>
          </a:p>
        </p:txBody>
      </p:sp>
      <p:cxnSp>
        <p:nvCxnSpPr>
          <p:cNvPr id="7" name="直接连接符 6"/>
          <p:cNvCxnSpPr/>
          <p:nvPr/>
        </p:nvCxnSpPr>
        <p:spPr>
          <a:xfrm>
            <a:off x="4711700" y="3428999"/>
            <a:ext cx="2755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152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3197" y="364244"/>
            <a:ext cx="11485605" cy="6062134"/>
          </a:xfrm>
          <a:prstGeom prst="rect">
            <a:avLst/>
          </a:prstGeom>
          <a:solidFill>
            <a:srgbClr val="E2E2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92505" y="558016"/>
            <a:ext cx="11819823" cy="686584"/>
            <a:chOff x="192505" y="2307657"/>
            <a:chExt cx="11819823" cy="2340546"/>
          </a:xfrm>
          <a:effectLst>
            <a:outerShdw blurRad="50800" dist="38100" dir="2700000" algn="tl" rotWithShape="0">
              <a:prstClr val="black">
                <a:alpha val="40000"/>
              </a:prstClr>
            </a:outerShdw>
          </a:effectLst>
        </p:grpSpPr>
        <p:sp>
          <p:nvSpPr>
            <p:cNvPr id="7" name="矩形 6"/>
            <p:cNvSpPr/>
            <p:nvPr/>
          </p:nvSpPr>
          <p:spPr>
            <a:xfrm>
              <a:off x="192505" y="2307657"/>
              <a:ext cx="11819823" cy="224268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6200000" flipH="1">
              <a:off x="22392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5400000">
              <a:off x="1187445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8389" y="594566"/>
            <a:ext cx="2715808" cy="584775"/>
          </a:xfrm>
          <a:prstGeom prst="rect">
            <a:avLst/>
          </a:prstGeom>
          <a:noFill/>
        </p:spPr>
        <p:txBody>
          <a:bodyPr wrap="none" rtlCol="0">
            <a:spAutoFit/>
          </a:bodyPr>
          <a:lstStyle/>
          <a:p>
            <a:r>
              <a:rPr lang="en-US" altLang="zh-CN" sz="3200" b="1" dirty="0">
                <a:solidFill>
                  <a:schemeClr val="bg1"/>
                </a:solidFill>
              </a:rPr>
              <a:t>02 | </a:t>
            </a:r>
            <a:r>
              <a:rPr lang="zh-CN" altLang="en-US" sz="3200" b="1" dirty="0">
                <a:solidFill>
                  <a:schemeClr val="bg1"/>
                </a:solidFill>
              </a:rPr>
              <a:t>项目功能</a:t>
            </a:r>
          </a:p>
        </p:txBody>
      </p:sp>
      <p:sp>
        <p:nvSpPr>
          <p:cNvPr id="16" name="五边形 15"/>
          <p:cNvSpPr/>
          <p:nvPr/>
        </p:nvSpPr>
        <p:spPr>
          <a:xfrm rot="10800000" flipV="1">
            <a:off x="4648201" y="1927767"/>
            <a:ext cx="1419424" cy="2802780"/>
          </a:xfrm>
          <a:prstGeom prst="homePlate">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五边形 20"/>
          <p:cNvSpPr/>
          <p:nvPr/>
        </p:nvSpPr>
        <p:spPr>
          <a:xfrm rot="10800000" flipH="1" flipV="1">
            <a:off x="6138335" y="2812192"/>
            <a:ext cx="1419424" cy="2802780"/>
          </a:xfrm>
          <a:prstGeom prst="homePlate">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967224" y="1720257"/>
            <a:ext cx="3877985" cy="670120"/>
          </a:xfrm>
          <a:prstGeom prst="rect">
            <a:avLst/>
          </a:prstGeom>
        </p:spPr>
        <p:txBody>
          <a:bodyPr wrap="none">
            <a:spAutoFit/>
          </a:bodyPr>
          <a:lstStyle/>
          <a:p>
            <a:pPr lvl="0">
              <a:lnSpc>
                <a:spcPct val="130000"/>
              </a:lnSpc>
            </a:pPr>
            <a:r>
              <a:rPr lang="zh-CN" altLang="en-US" sz="3200" b="1" dirty="0">
                <a:solidFill>
                  <a:srgbClr val="00B050"/>
                </a:solidFill>
              </a:rPr>
              <a:t>功能一：最大握力值</a:t>
            </a:r>
            <a:endParaRPr lang="en-US" altLang="zh-CN" sz="3200" b="1" dirty="0">
              <a:solidFill>
                <a:srgbClr val="00B050"/>
              </a:solidFill>
            </a:endParaRPr>
          </a:p>
        </p:txBody>
      </p:sp>
      <p:sp>
        <p:nvSpPr>
          <p:cNvPr id="23" name="矩形 55"/>
          <p:cNvSpPr/>
          <p:nvPr/>
        </p:nvSpPr>
        <p:spPr>
          <a:xfrm>
            <a:off x="644290" y="2526513"/>
            <a:ext cx="3933201" cy="3782879"/>
          </a:xfrm>
          <a:prstGeom prst="rect">
            <a:avLst/>
          </a:prstGeom>
        </p:spPr>
        <p:txBody>
          <a:bodyPr wrap="square" lIns="91424" tIns="45712" rIns="91424" bIns="45712">
            <a:spAutoFit/>
          </a:bodyPr>
          <a:lstStyle/>
          <a:p>
            <a:pPr marL="285750" indent="-285750">
              <a:lnSpc>
                <a:spcPct val="150000"/>
              </a:lnSpc>
              <a:spcBef>
                <a:spcPts val="600"/>
              </a:spcBef>
              <a:buFont typeface="Arial" panose="020B0604020202020204" pitchFamily="34" charset="0"/>
              <a:buChar char="•"/>
            </a:pPr>
            <a:r>
              <a:rPr lang="zh-CN" altLang="zh-CN" dirty="0"/>
              <a:t>握力，顾名思义，主要体现的是手部、前臂以及上肢的肌肉力量，而这些力量是全身肌肉力量的一面镜子，能够反映身体的一种整体状态。很多人不知道的是，握力的大小在一定程度上可以反映心脏水平的好坏，也可以反映出身体的疲劳状况。</a:t>
            </a:r>
            <a:r>
              <a:rPr lang="zh-CN" altLang="en-US" dirty="0"/>
              <a:t>所以设置好测量次数，开始测力，最后得到最大握力值并显示出来。</a:t>
            </a:r>
            <a:endParaRPr lang="en-US" altLang="zh-CN" sz="1200" dirty="0">
              <a:solidFill>
                <a:srgbClr val="404040"/>
              </a:solidFill>
              <a:latin typeface="+mj-ea"/>
            </a:endParaRPr>
          </a:p>
        </p:txBody>
      </p:sp>
      <p:sp>
        <p:nvSpPr>
          <p:cNvPr id="24" name="矩形 23"/>
          <p:cNvSpPr/>
          <p:nvPr/>
        </p:nvSpPr>
        <p:spPr>
          <a:xfrm>
            <a:off x="7557759" y="2002231"/>
            <a:ext cx="3467616" cy="670120"/>
          </a:xfrm>
          <a:prstGeom prst="rect">
            <a:avLst/>
          </a:prstGeom>
        </p:spPr>
        <p:txBody>
          <a:bodyPr wrap="none">
            <a:spAutoFit/>
          </a:bodyPr>
          <a:lstStyle/>
          <a:p>
            <a:pPr lvl="0">
              <a:lnSpc>
                <a:spcPct val="130000"/>
              </a:lnSpc>
            </a:pPr>
            <a:r>
              <a:rPr lang="zh-CN" altLang="en-US" sz="3200" b="1" dirty="0">
                <a:solidFill>
                  <a:schemeClr val="tx1">
                    <a:lumMod val="85000"/>
                    <a:lumOff val="15000"/>
                  </a:schemeClr>
                </a:solidFill>
              </a:rPr>
              <a:t>功能二：健身开始</a:t>
            </a:r>
            <a:endParaRPr lang="en-US" altLang="zh-CN" sz="3200" b="1" dirty="0">
              <a:solidFill>
                <a:schemeClr val="tx1">
                  <a:lumMod val="85000"/>
                  <a:lumOff val="15000"/>
                </a:schemeClr>
              </a:solidFill>
            </a:endParaRPr>
          </a:p>
        </p:txBody>
      </p:sp>
      <p:sp>
        <p:nvSpPr>
          <p:cNvPr id="25" name="矩形 55"/>
          <p:cNvSpPr/>
          <p:nvPr/>
        </p:nvSpPr>
        <p:spPr>
          <a:xfrm>
            <a:off x="7291507" y="2556997"/>
            <a:ext cx="3933201" cy="3782879"/>
          </a:xfrm>
          <a:prstGeom prst="rect">
            <a:avLst/>
          </a:prstGeom>
        </p:spPr>
        <p:txBody>
          <a:bodyPr wrap="square" lIns="91424" tIns="45712" rIns="91424" bIns="45712">
            <a:spAutoFit/>
          </a:bodyPr>
          <a:lstStyle/>
          <a:p>
            <a:pPr marL="285750" indent="-285750">
              <a:lnSpc>
                <a:spcPct val="150000"/>
              </a:lnSpc>
              <a:spcBef>
                <a:spcPts val="600"/>
              </a:spcBef>
              <a:buFont typeface="Arial" panose="020B0604020202020204" pitchFamily="34" charset="0"/>
              <a:buChar char="•"/>
            </a:pPr>
            <a:r>
              <a:rPr lang="zh-CN" altLang="zh-CN" dirty="0"/>
              <a:t>握力计不光可以帮助我们检测身体健康，它也是一种小型的健身器材，我们的握力恢复是相对其他部分的集群较快的，所以在我们空余时间里，我们都可以随时随地的用握力计来训练自己的手部、前臂以及上肢的肌肉力量。</a:t>
            </a:r>
            <a:r>
              <a:rPr lang="zh-CN" altLang="en-US" dirty="0"/>
              <a:t>所以设置好握力的次数，进行握力锻炼，每次达到标准后蜂鸣器发出提示音。</a:t>
            </a:r>
            <a:endParaRPr lang="en-US" altLang="zh-CN" sz="1200" dirty="0">
              <a:solidFill>
                <a:srgbClr val="404040"/>
              </a:solidFill>
              <a:latin typeface="+mj-ea"/>
            </a:endParaRPr>
          </a:p>
        </p:txBody>
      </p:sp>
    </p:spTree>
    <p:extLst>
      <p:ext uri="{BB962C8B-B14F-4D97-AF65-F5344CB8AC3E}">
        <p14:creationId xmlns:p14="http://schemas.microsoft.com/office/powerpoint/2010/main" val="3538182455"/>
      </p:ext>
    </p:extLst>
  </p:cSld>
  <p:clrMapOvr>
    <a:masterClrMapping/>
  </p:clrMapOvr>
  <p:transition spd="med">
    <p:pull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197" y="397933"/>
            <a:ext cx="11485605" cy="6062134"/>
          </a:xfrm>
          <a:prstGeom prst="rect">
            <a:avLst/>
          </a:prstGeom>
          <a:blipFill>
            <a:blip r:embed="rId2"/>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45982" y="1178983"/>
            <a:ext cx="4500033" cy="4500033"/>
          </a:xfrm>
          <a:prstGeom prst="ellipse">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 name="文本框 3"/>
          <p:cNvSpPr txBox="1"/>
          <p:nvPr/>
        </p:nvSpPr>
        <p:spPr>
          <a:xfrm>
            <a:off x="4618669" y="2505669"/>
            <a:ext cx="2954655" cy="923330"/>
          </a:xfrm>
          <a:prstGeom prst="rect">
            <a:avLst/>
          </a:prstGeom>
          <a:noFill/>
        </p:spPr>
        <p:txBody>
          <a:bodyPr wrap="none" rtlCol="0">
            <a:spAutoFit/>
          </a:bodyPr>
          <a:lstStyle/>
          <a:p>
            <a:r>
              <a:rPr lang="zh-CN" altLang="en-US" sz="5400" b="1" dirty="0">
                <a:solidFill>
                  <a:schemeClr val="bg1"/>
                </a:solidFill>
                <a:latin typeface="Impact" panose="020B0806030902050204" pitchFamily="34" charset="0"/>
              </a:rPr>
              <a:t>第三部分</a:t>
            </a:r>
          </a:p>
        </p:txBody>
      </p:sp>
      <p:sp>
        <p:nvSpPr>
          <p:cNvPr id="5" name="文本框 4"/>
          <p:cNvSpPr txBox="1"/>
          <p:nvPr/>
        </p:nvSpPr>
        <p:spPr>
          <a:xfrm>
            <a:off x="4618670" y="3428999"/>
            <a:ext cx="2954655" cy="923330"/>
          </a:xfrm>
          <a:prstGeom prst="rect">
            <a:avLst/>
          </a:prstGeom>
          <a:noFill/>
        </p:spPr>
        <p:txBody>
          <a:bodyPr wrap="none" rtlCol="0">
            <a:spAutoFit/>
          </a:bodyPr>
          <a:lstStyle>
            <a:defPPr>
              <a:defRPr lang="zh-CN"/>
            </a:defPPr>
            <a:lvl1pPr>
              <a:defRPr sz="5400" b="1">
                <a:solidFill>
                  <a:schemeClr val="bg1"/>
                </a:solidFill>
                <a:latin typeface="Impact" panose="020B0806030902050204" pitchFamily="34" charset="0"/>
              </a:defRPr>
            </a:lvl1pPr>
          </a:lstStyle>
          <a:p>
            <a:r>
              <a:rPr lang="zh-CN" altLang="en-US" dirty="0"/>
              <a:t>开发工具</a:t>
            </a:r>
          </a:p>
        </p:txBody>
      </p:sp>
      <p:cxnSp>
        <p:nvCxnSpPr>
          <p:cNvPr id="7" name="直接连接符 6"/>
          <p:cNvCxnSpPr/>
          <p:nvPr/>
        </p:nvCxnSpPr>
        <p:spPr>
          <a:xfrm>
            <a:off x="4711700" y="3428999"/>
            <a:ext cx="2755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9718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3197" y="397933"/>
            <a:ext cx="11485605" cy="6062134"/>
          </a:xfrm>
          <a:prstGeom prst="rect">
            <a:avLst/>
          </a:prstGeom>
          <a:solidFill>
            <a:srgbClr val="E2E2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92505" y="558016"/>
            <a:ext cx="11819823" cy="686584"/>
            <a:chOff x="192505" y="2307657"/>
            <a:chExt cx="11819823" cy="2340546"/>
          </a:xfrm>
          <a:effectLst>
            <a:outerShdw blurRad="50800" dist="38100" dir="2700000" algn="tl" rotWithShape="0">
              <a:prstClr val="black">
                <a:alpha val="40000"/>
              </a:prstClr>
            </a:outerShdw>
          </a:effectLst>
        </p:grpSpPr>
        <p:sp>
          <p:nvSpPr>
            <p:cNvPr id="7" name="矩形 6"/>
            <p:cNvSpPr/>
            <p:nvPr/>
          </p:nvSpPr>
          <p:spPr>
            <a:xfrm>
              <a:off x="192505" y="2307657"/>
              <a:ext cx="11819823" cy="224268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6200000" flipH="1">
              <a:off x="22392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5400000">
              <a:off x="11874453" y="4518927"/>
              <a:ext cx="97859" cy="160693"/>
            </a:xfrm>
            <a:prstGeom prst="triangle">
              <a:avLst>
                <a:gd name="adj" fmla="val 0"/>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98389" y="594566"/>
            <a:ext cx="2715808" cy="584775"/>
          </a:xfrm>
          <a:prstGeom prst="rect">
            <a:avLst/>
          </a:prstGeom>
          <a:noFill/>
        </p:spPr>
        <p:txBody>
          <a:bodyPr wrap="none" rtlCol="0">
            <a:spAutoFit/>
          </a:bodyPr>
          <a:lstStyle/>
          <a:p>
            <a:r>
              <a:rPr lang="en-US" altLang="zh-CN" sz="3200" b="1" dirty="0">
                <a:solidFill>
                  <a:schemeClr val="bg1"/>
                </a:solidFill>
              </a:rPr>
              <a:t>03 | </a:t>
            </a:r>
            <a:r>
              <a:rPr lang="zh-CN" altLang="en-US" sz="3200" b="1" dirty="0">
                <a:solidFill>
                  <a:schemeClr val="bg1"/>
                </a:solidFill>
              </a:rPr>
              <a:t>开发工具</a:t>
            </a:r>
          </a:p>
        </p:txBody>
      </p:sp>
      <p:sp>
        <p:nvSpPr>
          <p:cNvPr id="11" name="文本框 10"/>
          <p:cNvSpPr txBox="1"/>
          <p:nvPr/>
        </p:nvSpPr>
        <p:spPr>
          <a:xfrm>
            <a:off x="2248966" y="2757684"/>
            <a:ext cx="7995702" cy="1082669"/>
          </a:xfrm>
          <a:prstGeom prst="rect">
            <a:avLst/>
          </a:prstGeom>
          <a:noFill/>
        </p:spPr>
        <p:txBody>
          <a:bodyPr wrap="square" rtlCol="0">
            <a:spAutoFit/>
          </a:bodyPr>
          <a:lstStyle/>
          <a:p>
            <a:pPr>
              <a:lnSpc>
                <a:spcPct val="120000"/>
              </a:lnSpc>
            </a:pPr>
            <a:r>
              <a:rPr lang="zh-CN" altLang="en-US" sz="2800" dirty="0">
                <a:solidFill>
                  <a:schemeClr val="tx1">
                    <a:lumMod val="85000"/>
                    <a:lumOff val="15000"/>
                  </a:schemeClr>
                </a:solidFill>
              </a:rPr>
              <a:t>运用</a:t>
            </a:r>
            <a:r>
              <a:rPr lang="en-US" altLang="zh-CN" sz="2800" dirty="0">
                <a:solidFill>
                  <a:schemeClr val="tx1">
                    <a:lumMod val="85000"/>
                    <a:lumOff val="15000"/>
                  </a:schemeClr>
                </a:solidFill>
              </a:rPr>
              <a:t>STM32</a:t>
            </a:r>
            <a:r>
              <a:rPr lang="zh-CN" altLang="en-US" sz="2800" dirty="0">
                <a:solidFill>
                  <a:schemeClr val="tx1">
                    <a:lumMod val="85000"/>
                    <a:lumOff val="15000"/>
                  </a:schemeClr>
                </a:solidFill>
              </a:rPr>
              <a:t>开发板结合压力传感器。</a:t>
            </a:r>
            <a:endParaRPr lang="en-US" altLang="zh-CN" sz="2800" dirty="0">
              <a:solidFill>
                <a:schemeClr val="tx1">
                  <a:lumMod val="85000"/>
                  <a:lumOff val="15000"/>
                </a:schemeClr>
              </a:solidFill>
            </a:endParaRPr>
          </a:p>
          <a:p>
            <a:pPr>
              <a:lnSpc>
                <a:spcPct val="120000"/>
              </a:lnSpc>
            </a:pPr>
            <a:r>
              <a:rPr lang="en-US" altLang="zh-CN" sz="2800" dirty="0">
                <a:solidFill>
                  <a:schemeClr val="tx1">
                    <a:lumMod val="85000"/>
                    <a:lumOff val="15000"/>
                  </a:schemeClr>
                </a:solidFill>
              </a:rPr>
              <a:t>STM32</a:t>
            </a:r>
            <a:r>
              <a:rPr lang="zh-CN" altLang="en-US" sz="2800" dirty="0">
                <a:solidFill>
                  <a:schemeClr val="tx1">
                    <a:lumMod val="85000"/>
                    <a:lumOff val="15000"/>
                  </a:schemeClr>
                </a:solidFill>
              </a:rPr>
              <a:t>代表</a:t>
            </a:r>
            <a:r>
              <a:rPr lang="en-US" altLang="zh-CN" sz="2800" dirty="0">
                <a:solidFill>
                  <a:schemeClr val="tx1">
                    <a:lumMod val="85000"/>
                    <a:lumOff val="15000"/>
                  </a:schemeClr>
                </a:solidFill>
              </a:rPr>
              <a:t>ARM Cortex-M</a:t>
            </a:r>
            <a:r>
              <a:rPr lang="zh-CN" altLang="en-US" sz="2800" dirty="0">
                <a:solidFill>
                  <a:schemeClr val="tx1">
                    <a:lumMod val="85000"/>
                    <a:lumOff val="15000"/>
                  </a:schemeClr>
                </a:solidFill>
              </a:rPr>
              <a:t>内核的</a:t>
            </a:r>
            <a:r>
              <a:rPr lang="en-US" altLang="zh-CN" sz="2800" dirty="0">
                <a:solidFill>
                  <a:schemeClr val="tx1">
                    <a:lumMod val="85000"/>
                    <a:lumOff val="15000"/>
                  </a:schemeClr>
                </a:solidFill>
              </a:rPr>
              <a:t>32</a:t>
            </a:r>
            <a:r>
              <a:rPr lang="zh-CN" altLang="en-US" sz="2800" dirty="0">
                <a:solidFill>
                  <a:schemeClr val="tx1">
                    <a:lumMod val="85000"/>
                    <a:lumOff val="15000"/>
                  </a:schemeClr>
                </a:solidFill>
              </a:rPr>
              <a:t>位微控制器。</a:t>
            </a:r>
          </a:p>
        </p:txBody>
      </p:sp>
      <p:sp>
        <p:nvSpPr>
          <p:cNvPr id="12" name="文本框 11"/>
          <p:cNvSpPr txBox="1"/>
          <p:nvPr/>
        </p:nvSpPr>
        <p:spPr>
          <a:xfrm>
            <a:off x="-1808275" y="1179341"/>
            <a:ext cx="4596130" cy="5386090"/>
          </a:xfrm>
          <a:prstGeom prst="rect">
            <a:avLst/>
          </a:prstGeom>
          <a:noFill/>
        </p:spPr>
        <p:txBody>
          <a:bodyPr wrap="none" rtlCol="0">
            <a:spAutoFit/>
          </a:bodyPr>
          <a:lstStyle/>
          <a:p>
            <a:r>
              <a:rPr lang="zh-CN" altLang="en-US" sz="34400" dirty="0">
                <a:solidFill>
                  <a:schemeClr val="tx1">
                    <a:lumMod val="85000"/>
                    <a:lumOff val="15000"/>
                  </a:schemeClr>
                </a:solidFill>
              </a:rPr>
              <a:t>“</a:t>
            </a:r>
          </a:p>
        </p:txBody>
      </p:sp>
      <p:sp>
        <p:nvSpPr>
          <p:cNvPr id="15" name="文本框 14"/>
          <p:cNvSpPr txBox="1"/>
          <p:nvPr/>
        </p:nvSpPr>
        <p:spPr>
          <a:xfrm>
            <a:off x="8675165" y="4989615"/>
            <a:ext cx="8824501" cy="565604"/>
          </a:xfrm>
          <a:prstGeom prst="rect">
            <a:avLst/>
          </a:prstGeom>
          <a:noFill/>
        </p:spPr>
        <p:txBody>
          <a:bodyPr wrap="square" rtlCol="0">
            <a:spAutoFit/>
          </a:bodyPr>
          <a:lstStyle/>
          <a:p>
            <a:pPr>
              <a:lnSpc>
                <a:spcPct val="120000"/>
              </a:lnSpc>
            </a:pPr>
            <a:r>
              <a:rPr lang="en-US" altLang="zh-CN" sz="2800" dirty="0">
                <a:solidFill>
                  <a:schemeClr val="tx1">
                    <a:lumMod val="85000"/>
                    <a:lumOff val="15000"/>
                  </a:schemeClr>
                </a:solidFill>
              </a:rPr>
              <a:t>---</a:t>
            </a:r>
            <a:r>
              <a:rPr lang="zh-CN" altLang="en-US" sz="2800" dirty="0">
                <a:solidFill>
                  <a:schemeClr val="tx1">
                    <a:lumMod val="85000"/>
                    <a:lumOff val="15000"/>
                  </a:schemeClr>
                </a:solidFill>
              </a:rPr>
              <a:t>李辉</a:t>
            </a:r>
          </a:p>
        </p:txBody>
      </p:sp>
    </p:spTree>
    <p:extLst>
      <p:ext uri="{BB962C8B-B14F-4D97-AF65-F5344CB8AC3E}">
        <p14:creationId xmlns:p14="http://schemas.microsoft.com/office/powerpoint/2010/main" val="1531716393"/>
      </p:ext>
    </p:extLst>
  </p:cSld>
  <p:clrMapOvr>
    <a:masterClrMapping/>
  </p:clrMapOvr>
  <p:transition spd="med">
    <p:pull dir="d"/>
  </p:transition>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3">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602</TotalTime>
  <Words>1020</Words>
  <Application>Microsoft Office PowerPoint</Application>
  <PresentationFormat>宽屏</PresentationFormat>
  <Paragraphs>95</Paragraphs>
  <Slides>15</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15</vt:i4>
      </vt:variant>
    </vt:vector>
  </HeadingPairs>
  <TitlesOfParts>
    <vt:vector size="21" baseType="lpstr">
      <vt:lpstr>微软雅黑</vt:lpstr>
      <vt:lpstr>Arial</vt:lpstr>
      <vt:lpstr>Century Gothic</vt:lpstr>
      <vt:lpstr>Impact</vt:lpstr>
      <vt:lpstr>Segoe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李 辉</cp:lastModifiedBy>
  <cp:revision>63</cp:revision>
  <dcterms:created xsi:type="dcterms:W3CDTF">2015-08-18T02:51:41Z</dcterms:created>
  <dcterms:modified xsi:type="dcterms:W3CDTF">2018-10-25T12:43:48Z</dcterms:modified>
  <cp:category/>
</cp:coreProperties>
</file>